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28803600" cy="43205400"/>
  <p:notesSz cx="6858000" cy="9144000"/>
  <p:defaultTextStyle>
    <a:defPPr>
      <a:defRPr lang="fr-FR"/>
    </a:defPPr>
    <a:lvl1pPr marL="0" algn="l" defTabSz="2056986" rtl="0" eaLnBrk="1" latinLnBrk="0" hangingPunct="1">
      <a:defRPr sz="8100" kern="1200">
        <a:solidFill>
          <a:schemeClr val="tx1"/>
        </a:solidFill>
        <a:latin typeface="+mn-lt"/>
        <a:ea typeface="+mn-ea"/>
        <a:cs typeface="+mn-cs"/>
      </a:defRPr>
    </a:lvl1pPr>
    <a:lvl2pPr marL="2056986" algn="l" defTabSz="2056986" rtl="0" eaLnBrk="1" latinLnBrk="0" hangingPunct="1">
      <a:defRPr sz="8100" kern="1200">
        <a:solidFill>
          <a:schemeClr val="tx1"/>
        </a:solidFill>
        <a:latin typeface="+mn-lt"/>
        <a:ea typeface="+mn-ea"/>
        <a:cs typeface="+mn-cs"/>
      </a:defRPr>
    </a:lvl2pPr>
    <a:lvl3pPr marL="4113981" algn="l" defTabSz="2056986" rtl="0" eaLnBrk="1" latinLnBrk="0" hangingPunct="1">
      <a:defRPr sz="8100" kern="1200">
        <a:solidFill>
          <a:schemeClr val="tx1"/>
        </a:solidFill>
        <a:latin typeface="+mn-lt"/>
        <a:ea typeface="+mn-ea"/>
        <a:cs typeface="+mn-cs"/>
      </a:defRPr>
    </a:lvl3pPr>
    <a:lvl4pPr marL="6170967" algn="l" defTabSz="2056986" rtl="0" eaLnBrk="1" latinLnBrk="0" hangingPunct="1">
      <a:defRPr sz="8100" kern="1200">
        <a:solidFill>
          <a:schemeClr val="tx1"/>
        </a:solidFill>
        <a:latin typeface="+mn-lt"/>
        <a:ea typeface="+mn-ea"/>
        <a:cs typeface="+mn-cs"/>
      </a:defRPr>
    </a:lvl4pPr>
    <a:lvl5pPr marL="8227953" algn="l" defTabSz="2056986" rtl="0" eaLnBrk="1" latinLnBrk="0" hangingPunct="1">
      <a:defRPr sz="8100" kern="1200">
        <a:solidFill>
          <a:schemeClr val="tx1"/>
        </a:solidFill>
        <a:latin typeface="+mn-lt"/>
        <a:ea typeface="+mn-ea"/>
        <a:cs typeface="+mn-cs"/>
      </a:defRPr>
    </a:lvl5pPr>
    <a:lvl6pPr marL="10284944" algn="l" defTabSz="2056986" rtl="0" eaLnBrk="1" latinLnBrk="0" hangingPunct="1">
      <a:defRPr sz="8100" kern="1200">
        <a:solidFill>
          <a:schemeClr val="tx1"/>
        </a:solidFill>
        <a:latin typeface="+mn-lt"/>
        <a:ea typeface="+mn-ea"/>
        <a:cs typeface="+mn-cs"/>
      </a:defRPr>
    </a:lvl6pPr>
    <a:lvl7pPr marL="12341934" algn="l" defTabSz="2056986" rtl="0" eaLnBrk="1" latinLnBrk="0" hangingPunct="1">
      <a:defRPr sz="8100" kern="1200">
        <a:solidFill>
          <a:schemeClr val="tx1"/>
        </a:solidFill>
        <a:latin typeface="+mn-lt"/>
        <a:ea typeface="+mn-ea"/>
        <a:cs typeface="+mn-cs"/>
      </a:defRPr>
    </a:lvl7pPr>
    <a:lvl8pPr marL="14398920" algn="l" defTabSz="2056986" rtl="0" eaLnBrk="1" latinLnBrk="0" hangingPunct="1">
      <a:defRPr sz="8100" kern="1200">
        <a:solidFill>
          <a:schemeClr val="tx1"/>
        </a:solidFill>
        <a:latin typeface="+mn-lt"/>
        <a:ea typeface="+mn-ea"/>
        <a:cs typeface="+mn-cs"/>
      </a:defRPr>
    </a:lvl8pPr>
    <a:lvl9pPr marL="16455906" algn="l" defTabSz="2056986" rtl="0" eaLnBrk="1" latinLnBrk="0" hangingPunct="1">
      <a:defRPr sz="8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8">
          <p15:clr>
            <a:srgbClr val="A4A3A4"/>
          </p15:clr>
        </p15:guide>
        <p15:guide id="2" pos="9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0"/>
    <p:restoredTop sz="94712"/>
  </p:normalViewPr>
  <p:slideViewPr>
    <p:cSldViewPr snapToGrid="0" snapToObjects="1">
      <p:cViewPr>
        <p:scale>
          <a:sx n="54" d="100"/>
          <a:sy n="54" d="100"/>
        </p:scale>
        <p:origin x="184" y="-9784"/>
      </p:cViewPr>
      <p:guideLst>
        <p:guide orient="horz" pos="13608"/>
        <p:guide pos="90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8FF02-52FF-2F4E-89E9-8C954AC6905B}" type="datetimeFigureOut">
              <a:rPr lang="fr-FR" smtClean="0"/>
              <a:t>23/01/2018</a:t>
            </a:fld>
            <a:endParaRPr lang="fr-FR"/>
          </a:p>
        </p:txBody>
      </p:sp>
      <p:sp>
        <p:nvSpPr>
          <p:cNvPr id="4" name="Espace réservé de l’image des diapositives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846A3-70E1-7847-8B56-2A33A7B2C787}" type="slidenum">
              <a:rPr lang="fr-FR" smtClean="0"/>
              <a:t>‹#›</a:t>
            </a:fld>
            <a:endParaRPr lang="fr-FR"/>
          </a:p>
        </p:txBody>
      </p:sp>
    </p:spTree>
    <p:extLst>
      <p:ext uri="{BB962C8B-B14F-4D97-AF65-F5344CB8AC3E}">
        <p14:creationId xmlns:p14="http://schemas.microsoft.com/office/powerpoint/2010/main" val="112176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160270" y="13421680"/>
            <a:ext cx="24483060" cy="9261158"/>
          </a:xfrm>
        </p:spPr>
        <p:txBody>
          <a:bodyPr/>
          <a:lstStyle/>
          <a:p>
            <a:r>
              <a:rPr lang="fr-FR" smtClean="0"/>
              <a:t>Cliquez et modifiez le titre</a:t>
            </a:r>
            <a:endParaRPr lang="fr-FR"/>
          </a:p>
        </p:txBody>
      </p:sp>
      <p:sp>
        <p:nvSpPr>
          <p:cNvPr id="3" name="Sous-titre 2"/>
          <p:cNvSpPr>
            <a:spLocks noGrp="1"/>
          </p:cNvSpPr>
          <p:nvPr>
            <p:ph type="subTitle" idx="1"/>
          </p:nvPr>
        </p:nvSpPr>
        <p:spPr>
          <a:xfrm>
            <a:off x="4320540" y="24483060"/>
            <a:ext cx="20162520" cy="11041380"/>
          </a:xfrm>
        </p:spPr>
        <p:txBody>
          <a:bodyPr/>
          <a:lstStyle>
            <a:lvl1pPr marL="0" indent="0" algn="ctr">
              <a:buNone/>
              <a:defRPr>
                <a:solidFill>
                  <a:schemeClr val="tx1">
                    <a:tint val="75000"/>
                  </a:schemeClr>
                </a:solidFill>
              </a:defRPr>
            </a:lvl1pPr>
            <a:lvl2pPr marL="2057193" indent="0" algn="ctr">
              <a:buNone/>
              <a:defRPr>
                <a:solidFill>
                  <a:schemeClr val="tx1">
                    <a:tint val="75000"/>
                  </a:schemeClr>
                </a:solidFill>
              </a:defRPr>
            </a:lvl2pPr>
            <a:lvl3pPr marL="4114391" indent="0" algn="ctr">
              <a:buNone/>
              <a:defRPr>
                <a:solidFill>
                  <a:schemeClr val="tx1">
                    <a:tint val="75000"/>
                  </a:schemeClr>
                </a:solidFill>
              </a:defRPr>
            </a:lvl3pPr>
            <a:lvl4pPr marL="6171584" indent="0" algn="ctr">
              <a:buNone/>
              <a:defRPr>
                <a:solidFill>
                  <a:schemeClr val="tx1">
                    <a:tint val="75000"/>
                  </a:schemeClr>
                </a:solidFill>
              </a:defRPr>
            </a:lvl4pPr>
            <a:lvl5pPr marL="8228777" indent="0" algn="ctr">
              <a:buNone/>
              <a:defRPr>
                <a:solidFill>
                  <a:schemeClr val="tx1">
                    <a:tint val="75000"/>
                  </a:schemeClr>
                </a:solidFill>
              </a:defRPr>
            </a:lvl5pPr>
            <a:lvl6pPr marL="10285970" indent="0" algn="ctr">
              <a:buNone/>
              <a:defRPr>
                <a:solidFill>
                  <a:schemeClr val="tx1">
                    <a:tint val="75000"/>
                  </a:schemeClr>
                </a:solidFill>
              </a:defRPr>
            </a:lvl6pPr>
            <a:lvl7pPr marL="12343167" indent="0" algn="ctr">
              <a:buNone/>
              <a:defRPr>
                <a:solidFill>
                  <a:schemeClr val="tx1">
                    <a:tint val="75000"/>
                  </a:schemeClr>
                </a:solidFill>
              </a:defRPr>
            </a:lvl7pPr>
            <a:lvl8pPr marL="14400360" indent="0" algn="ctr">
              <a:buNone/>
              <a:defRPr>
                <a:solidFill>
                  <a:schemeClr val="tx1">
                    <a:tint val="75000"/>
                  </a:schemeClr>
                </a:solidFill>
              </a:defRPr>
            </a:lvl8pPr>
            <a:lvl9pPr marL="1645755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D7AE608-79F7-1144-91A9-C4631A90F8C6}" type="datetimeFigureOut">
              <a:rPr lang="fr-FR" smtClean="0"/>
              <a:t>23/01/2018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E4555E-616F-4640-8121-47DED6508ABC}" type="slidenum">
              <a:rPr lang="fr-FR" smtClean="0"/>
              <a:t>‹#›</a:t>
            </a:fld>
            <a:endParaRPr lang="fr-FR"/>
          </a:p>
        </p:txBody>
      </p:sp>
    </p:spTree>
    <p:extLst>
      <p:ext uri="{BB962C8B-B14F-4D97-AF65-F5344CB8AC3E}">
        <p14:creationId xmlns:p14="http://schemas.microsoft.com/office/powerpoint/2010/main" val="243760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7AE608-79F7-1144-91A9-C4631A90F8C6}" type="datetimeFigureOut">
              <a:rPr lang="fr-FR" smtClean="0"/>
              <a:t>23/01/2018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E4555E-616F-4640-8121-47DED6508ABC}" type="slidenum">
              <a:rPr lang="fr-FR" smtClean="0"/>
              <a:t>‹#›</a:t>
            </a:fld>
            <a:endParaRPr lang="fr-FR"/>
          </a:p>
        </p:txBody>
      </p:sp>
    </p:spTree>
    <p:extLst>
      <p:ext uri="{BB962C8B-B14F-4D97-AF65-F5344CB8AC3E}">
        <p14:creationId xmlns:p14="http://schemas.microsoft.com/office/powerpoint/2010/main" val="251104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0882610" y="1730222"/>
            <a:ext cx="6480810" cy="3686460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1440180" y="1730222"/>
            <a:ext cx="18962370" cy="3686460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7AE608-79F7-1144-91A9-C4631A90F8C6}" type="datetimeFigureOut">
              <a:rPr lang="fr-FR" smtClean="0"/>
              <a:t>23/01/2018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E4555E-616F-4640-8121-47DED6508ABC}" type="slidenum">
              <a:rPr lang="fr-FR" smtClean="0"/>
              <a:t>‹#›</a:t>
            </a:fld>
            <a:endParaRPr lang="fr-FR"/>
          </a:p>
        </p:txBody>
      </p:sp>
    </p:spTree>
    <p:extLst>
      <p:ext uri="{BB962C8B-B14F-4D97-AF65-F5344CB8AC3E}">
        <p14:creationId xmlns:p14="http://schemas.microsoft.com/office/powerpoint/2010/main" val="338707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7AE608-79F7-1144-91A9-C4631A90F8C6}" type="datetimeFigureOut">
              <a:rPr lang="fr-FR" smtClean="0"/>
              <a:t>23/01/2018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E4555E-616F-4640-8121-47DED6508ABC}" type="slidenum">
              <a:rPr lang="fr-FR" smtClean="0"/>
              <a:t>‹#›</a:t>
            </a:fld>
            <a:endParaRPr lang="fr-FR"/>
          </a:p>
        </p:txBody>
      </p:sp>
    </p:spTree>
    <p:extLst>
      <p:ext uri="{BB962C8B-B14F-4D97-AF65-F5344CB8AC3E}">
        <p14:creationId xmlns:p14="http://schemas.microsoft.com/office/powerpoint/2010/main" val="140369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275286" y="27763479"/>
            <a:ext cx="24483060" cy="8581073"/>
          </a:xfrm>
        </p:spPr>
        <p:txBody>
          <a:bodyPr anchor="t"/>
          <a:lstStyle>
            <a:lvl1pPr algn="l">
              <a:defRPr sz="18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2275286" y="18312295"/>
            <a:ext cx="24483060" cy="9451178"/>
          </a:xfrm>
        </p:spPr>
        <p:txBody>
          <a:bodyPr anchor="b"/>
          <a:lstStyle>
            <a:lvl1pPr marL="0" indent="0">
              <a:buNone/>
              <a:defRPr sz="9000">
                <a:solidFill>
                  <a:schemeClr val="tx1">
                    <a:tint val="75000"/>
                  </a:schemeClr>
                </a:solidFill>
              </a:defRPr>
            </a:lvl1pPr>
            <a:lvl2pPr marL="2057193" indent="0">
              <a:buNone/>
              <a:defRPr sz="8100">
                <a:solidFill>
                  <a:schemeClr val="tx1">
                    <a:tint val="75000"/>
                  </a:schemeClr>
                </a:solidFill>
              </a:defRPr>
            </a:lvl2pPr>
            <a:lvl3pPr marL="4114391" indent="0">
              <a:buNone/>
              <a:defRPr sz="7200">
                <a:solidFill>
                  <a:schemeClr val="tx1">
                    <a:tint val="75000"/>
                  </a:schemeClr>
                </a:solidFill>
              </a:defRPr>
            </a:lvl3pPr>
            <a:lvl4pPr marL="6171584" indent="0">
              <a:buNone/>
              <a:defRPr sz="6300">
                <a:solidFill>
                  <a:schemeClr val="tx1">
                    <a:tint val="75000"/>
                  </a:schemeClr>
                </a:solidFill>
              </a:defRPr>
            </a:lvl4pPr>
            <a:lvl5pPr marL="8228777" indent="0">
              <a:buNone/>
              <a:defRPr sz="6300">
                <a:solidFill>
                  <a:schemeClr val="tx1">
                    <a:tint val="75000"/>
                  </a:schemeClr>
                </a:solidFill>
              </a:defRPr>
            </a:lvl5pPr>
            <a:lvl6pPr marL="10285970" indent="0">
              <a:buNone/>
              <a:defRPr sz="6300">
                <a:solidFill>
                  <a:schemeClr val="tx1">
                    <a:tint val="75000"/>
                  </a:schemeClr>
                </a:solidFill>
              </a:defRPr>
            </a:lvl6pPr>
            <a:lvl7pPr marL="12343167" indent="0">
              <a:buNone/>
              <a:defRPr sz="6300">
                <a:solidFill>
                  <a:schemeClr val="tx1">
                    <a:tint val="75000"/>
                  </a:schemeClr>
                </a:solidFill>
              </a:defRPr>
            </a:lvl7pPr>
            <a:lvl8pPr marL="14400360" indent="0">
              <a:buNone/>
              <a:defRPr sz="6300">
                <a:solidFill>
                  <a:schemeClr val="tx1">
                    <a:tint val="75000"/>
                  </a:schemeClr>
                </a:solidFill>
              </a:defRPr>
            </a:lvl8pPr>
            <a:lvl9pPr marL="16457553" indent="0">
              <a:buNone/>
              <a:defRPr sz="63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D7AE608-79F7-1144-91A9-C4631A90F8C6}" type="datetimeFigureOut">
              <a:rPr lang="fr-FR" smtClean="0"/>
              <a:t>23/01/2018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E4555E-616F-4640-8121-47DED6508ABC}" type="slidenum">
              <a:rPr lang="fr-FR" smtClean="0"/>
              <a:t>‹#›</a:t>
            </a:fld>
            <a:endParaRPr lang="fr-FR"/>
          </a:p>
        </p:txBody>
      </p:sp>
    </p:spTree>
    <p:extLst>
      <p:ext uri="{BB962C8B-B14F-4D97-AF65-F5344CB8AC3E}">
        <p14:creationId xmlns:p14="http://schemas.microsoft.com/office/powerpoint/2010/main" val="112798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440180" y="10081269"/>
            <a:ext cx="12721590" cy="28513567"/>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4641830" y="10081269"/>
            <a:ext cx="12721590" cy="28513567"/>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D7AE608-79F7-1144-91A9-C4631A90F8C6}" type="datetimeFigureOut">
              <a:rPr lang="fr-FR" smtClean="0"/>
              <a:t>23/01/2018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E4555E-616F-4640-8121-47DED6508ABC}" type="slidenum">
              <a:rPr lang="fr-FR" smtClean="0"/>
              <a:t>‹#›</a:t>
            </a:fld>
            <a:endParaRPr lang="fr-FR"/>
          </a:p>
        </p:txBody>
      </p:sp>
    </p:spTree>
    <p:extLst>
      <p:ext uri="{BB962C8B-B14F-4D97-AF65-F5344CB8AC3E}">
        <p14:creationId xmlns:p14="http://schemas.microsoft.com/office/powerpoint/2010/main" val="189931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1440180" y="9671212"/>
            <a:ext cx="12726592" cy="4030501"/>
          </a:xfrm>
        </p:spPr>
        <p:txBody>
          <a:bodyPr anchor="b"/>
          <a:lstStyle>
            <a:lvl1pPr marL="0" indent="0">
              <a:buNone/>
              <a:defRPr sz="10800" b="1"/>
            </a:lvl1pPr>
            <a:lvl2pPr marL="2057193" indent="0">
              <a:buNone/>
              <a:defRPr sz="9000" b="1"/>
            </a:lvl2pPr>
            <a:lvl3pPr marL="4114391" indent="0">
              <a:buNone/>
              <a:defRPr sz="8100" b="1"/>
            </a:lvl3pPr>
            <a:lvl4pPr marL="6171584" indent="0">
              <a:buNone/>
              <a:defRPr sz="7200" b="1"/>
            </a:lvl4pPr>
            <a:lvl5pPr marL="8228777" indent="0">
              <a:buNone/>
              <a:defRPr sz="7200" b="1"/>
            </a:lvl5pPr>
            <a:lvl6pPr marL="10285970" indent="0">
              <a:buNone/>
              <a:defRPr sz="7200" b="1"/>
            </a:lvl6pPr>
            <a:lvl7pPr marL="12343167" indent="0">
              <a:buNone/>
              <a:defRPr sz="7200" b="1"/>
            </a:lvl7pPr>
            <a:lvl8pPr marL="14400360" indent="0">
              <a:buNone/>
              <a:defRPr sz="7200" b="1"/>
            </a:lvl8pPr>
            <a:lvl9pPr marL="16457553" indent="0">
              <a:buNone/>
              <a:defRPr sz="72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440180" y="13701713"/>
            <a:ext cx="12726592" cy="24893114"/>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4631834" y="9671212"/>
            <a:ext cx="12731591" cy="4030501"/>
          </a:xfrm>
        </p:spPr>
        <p:txBody>
          <a:bodyPr anchor="b"/>
          <a:lstStyle>
            <a:lvl1pPr marL="0" indent="0">
              <a:buNone/>
              <a:defRPr sz="10800" b="1"/>
            </a:lvl1pPr>
            <a:lvl2pPr marL="2057193" indent="0">
              <a:buNone/>
              <a:defRPr sz="9000" b="1"/>
            </a:lvl2pPr>
            <a:lvl3pPr marL="4114391" indent="0">
              <a:buNone/>
              <a:defRPr sz="8100" b="1"/>
            </a:lvl3pPr>
            <a:lvl4pPr marL="6171584" indent="0">
              <a:buNone/>
              <a:defRPr sz="7200" b="1"/>
            </a:lvl4pPr>
            <a:lvl5pPr marL="8228777" indent="0">
              <a:buNone/>
              <a:defRPr sz="7200" b="1"/>
            </a:lvl5pPr>
            <a:lvl6pPr marL="10285970" indent="0">
              <a:buNone/>
              <a:defRPr sz="7200" b="1"/>
            </a:lvl6pPr>
            <a:lvl7pPr marL="12343167" indent="0">
              <a:buNone/>
              <a:defRPr sz="7200" b="1"/>
            </a:lvl7pPr>
            <a:lvl8pPr marL="14400360" indent="0">
              <a:buNone/>
              <a:defRPr sz="7200" b="1"/>
            </a:lvl8pPr>
            <a:lvl9pPr marL="16457553" indent="0">
              <a:buNone/>
              <a:defRPr sz="72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4631834" y="13701713"/>
            <a:ext cx="12731591" cy="24893114"/>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D7AE608-79F7-1144-91A9-C4631A90F8C6}" type="datetimeFigureOut">
              <a:rPr lang="fr-FR" smtClean="0"/>
              <a:t>23/01/2018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8E4555E-616F-4640-8121-47DED6508ABC}" type="slidenum">
              <a:rPr lang="fr-FR" smtClean="0"/>
              <a:t>‹#›</a:t>
            </a:fld>
            <a:endParaRPr lang="fr-FR"/>
          </a:p>
        </p:txBody>
      </p:sp>
    </p:spTree>
    <p:extLst>
      <p:ext uri="{BB962C8B-B14F-4D97-AF65-F5344CB8AC3E}">
        <p14:creationId xmlns:p14="http://schemas.microsoft.com/office/powerpoint/2010/main" val="371621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2D7AE608-79F7-1144-91A9-C4631A90F8C6}" type="datetimeFigureOut">
              <a:rPr lang="fr-FR" smtClean="0"/>
              <a:t>23/01/2018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8E4555E-616F-4640-8121-47DED6508ABC}" type="slidenum">
              <a:rPr lang="fr-FR" smtClean="0"/>
              <a:t>‹#›</a:t>
            </a:fld>
            <a:endParaRPr lang="fr-FR"/>
          </a:p>
        </p:txBody>
      </p:sp>
    </p:spTree>
    <p:extLst>
      <p:ext uri="{BB962C8B-B14F-4D97-AF65-F5344CB8AC3E}">
        <p14:creationId xmlns:p14="http://schemas.microsoft.com/office/powerpoint/2010/main" val="355996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D7AE608-79F7-1144-91A9-C4631A90F8C6}" type="datetimeFigureOut">
              <a:rPr lang="fr-FR" smtClean="0"/>
              <a:t>23/01/2018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8E4555E-616F-4640-8121-47DED6508ABC}" type="slidenum">
              <a:rPr lang="fr-FR" smtClean="0"/>
              <a:t>‹#›</a:t>
            </a:fld>
            <a:endParaRPr lang="fr-FR"/>
          </a:p>
        </p:txBody>
      </p:sp>
    </p:spTree>
    <p:extLst>
      <p:ext uri="{BB962C8B-B14F-4D97-AF65-F5344CB8AC3E}">
        <p14:creationId xmlns:p14="http://schemas.microsoft.com/office/powerpoint/2010/main" val="186010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40185" y="1720215"/>
            <a:ext cx="9476186" cy="7320915"/>
          </a:xfrm>
        </p:spPr>
        <p:txBody>
          <a:bodyPr anchor="b"/>
          <a:lstStyle>
            <a:lvl1pPr algn="l">
              <a:defRPr sz="9000" b="1"/>
            </a:lvl1pPr>
          </a:lstStyle>
          <a:p>
            <a:r>
              <a:rPr lang="fr-FR" smtClean="0"/>
              <a:t>Cliquez et modifiez le titre</a:t>
            </a:r>
            <a:endParaRPr lang="fr-FR"/>
          </a:p>
        </p:txBody>
      </p:sp>
      <p:sp>
        <p:nvSpPr>
          <p:cNvPr id="3" name="Espace réservé du contenu 2"/>
          <p:cNvSpPr>
            <a:spLocks noGrp="1"/>
          </p:cNvSpPr>
          <p:nvPr>
            <p:ph idx="1"/>
          </p:nvPr>
        </p:nvSpPr>
        <p:spPr>
          <a:xfrm>
            <a:off x="11261407" y="1720218"/>
            <a:ext cx="16102013" cy="36874612"/>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440185" y="9041139"/>
            <a:ext cx="9476186" cy="29553697"/>
          </a:xfrm>
        </p:spPr>
        <p:txBody>
          <a:bodyPr/>
          <a:lstStyle>
            <a:lvl1pPr marL="0" indent="0">
              <a:buNone/>
              <a:defRPr sz="6300"/>
            </a:lvl1pPr>
            <a:lvl2pPr marL="2057193" indent="0">
              <a:buNone/>
              <a:defRPr sz="5400"/>
            </a:lvl2pPr>
            <a:lvl3pPr marL="4114391" indent="0">
              <a:buNone/>
              <a:defRPr sz="4500"/>
            </a:lvl3pPr>
            <a:lvl4pPr marL="6171584" indent="0">
              <a:buNone/>
              <a:defRPr sz="4100"/>
            </a:lvl4pPr>
            <a:lvl5pPr marL="8228777" indent="0">
              <a:buNone/>
              <a:defRPr sz="4100"/>
            </a:lvl5pPr>
            <a:lvl6pPr marL="10285970" indent="0">
              <a:buNone/>
              <a:defRPr sz="4100"/>
            </a:lvl6pPr>
            <a:lvl7pPr marL="12343167" indent="0">
              <a:buNone/>
              <a:defRPr sz="4100"/>
            </a:lvl7pPr>
            <a:lvl8pPr marL="14400360" indent="0">
              <a:buNone/>
              <a:defRPr sz="4100"/>
            </a:lvl8pPr>
            <a:lvl9pPr marL="16457553" indent="0">
              <a:buNone/>
              <a:defRPr sz="41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D7AE608-79F7-1144-91A9-C4631A90F8C6}" type="datetimeFigureOut">
              <a:rPr lang="fr-FR" smtClean="0"/>
              <a:t>23/01/2018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E4555E-616F-4640-8121-47DED6508ABC}" type="slidenum">
              <a:rPr lang="fr-FR" smtClean="0"/>
              <a:t>‹#›</a:t>
            </a:fld>
            <a:endParaRPr lang="fr-FR"/>
          </a:p>
        </p:txBody>
      </p:sp>
    </p:spTree>
    <p:extLst>
      <p:ext uri="{BB962C8B-B14F-4D97-AF65-F5344CB8AC3E}">
        <p14:creationId xmlns:p14="http://schemas.microsoft.com/office/powerpoint/2010/main" val="241799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645707" y="30243780"/>
            <a:ext cx="17282160" cy="3570449"/>
          </a:xfrm>
        </p:spPr>
        <p:txBody>
          <a:bodyPr anchor="b"/>
          <a:lstStyle>
            <a:lvl1pPr algn="l">
              <a:defRPr sz="9000" b="1"/>
            </a:lvl1pPr>
          </a:lstStyle>
          <a:p>
            <a:r>
              <a:rPr lang="fr-FR" smtClean="0"/>
              <a:t>Cliquez et modifiez le titre</a:t>
            </a:r>
            <a:endParaRPr lang="fr-FR"/>
          </a:p>
        </p:txBody>
      </p:sp>
      <p:sp>
        <p:nvSpPr>
          <p:cNvPr id="3" name="Espace réservé pour une image  2"/>
          <p:cNvSpPr>
            <a:spLocks noGrp="1"/>
          </p:cNvSpPr>
          <p:nvPr>
            <p:ph type="pic" idx="1"/>
          </p:nvPr>
        </p:nvSpPr>
        <p:spPr>
          <a:xfrm>
            <a:off x="5645707" y="3860483"/>
            <a:ext cx="17282160" cy="25923240"/>
          </a:xfrm>
        </p:spPr>
        <p:txBody>
          <a:bodyPr/>
          <a:lstStyle>
            <a:lvl1pPr marL="0" indent="0">
              <a:buNone/>
              <a:defRPr sz="14400"/>
            </a:lvl1pPr>
            <a:lvl2pPr marL="2057193" indent="0">
              <a:buNone/>
              <a:defRPr sz="12600"/>
            </a:lvl2pPr>
            <a:lvl3pPr marL="4114391" indent="0">
              <a:buNone/>
              <a:defRPr sz="10800"/>
            </a:lvl3pPr>
            <a:lvl4pPr marL="6171584" indent="0">
              <a:buNone/>
              <a:defRPr sz="9000"/>
            </a:lvl4pPr>
            <a:lvl5pPr marL="8228777" indent="0">
              <a:buNone/>
              <a:defRPr sz="9000"/>
            </a:lvl5pPr>
            <a:lvl6pPr marL="10285970" indent="0">
              <a:buNone/>
              <a:defRPr sz="9000"/>
            </a:lvl6pPr>
            <a:lvl7pPr marL="12343167" indent="0">
              <a:buNone/>
              <a:defRPr sz="9000"/>
            </a:lvl7pPr>
            <a:lvl8pPr marL="14400360" indent="0">
              <a:buNone/>
              <a:defRPr sz="9000"/>
            </a:lvl8pPr>
            <a:lvl9pPr marL="16457553" indent="0">
              <a:buNone/>
              <a:defRPr sz="9000"/>
            </a:lvl9pPr>
          </a:lstStyle>
          <a:p>
            <a:endParaRPr lang="fr-FR"/>
          </a:p>
        </p:txBody>
      </p:sp>
      <p:sp>
        <p:nvSpPr>
          <p:cNvPr id="4" name="Espace réservé du texte 3"/>
          <p:cNvSpPr>
            <a:spLocks noGrp="1"/>
          </p:cNvSpPr>
          <p:nvPr>
            <p:ph type="body" sz="half" idx="2"/>
          </p:nvPr>
        </p:nvSpPr>
        <p:spPr>
          <a:xfrm>
            <a:off x="5645707" y="33814229"/>
            <a:ext cx="17282160" cy="5070631"/>
          </a:xfrm>
        </p:spPr>
        <p:txBody>
          <a:bodyPr/>
          <a:lstStyle>
            <a:lvl1pPr marL="0" indent="0">
              <a:buNone/>
              <a:defRPr sz="6300"/>
            </a:lvl1pPr>
            <a:lvl2pPr marL="2057193" indent="0">
              <a:buNone/>
              <a:defRPr sz="5400"/>
            </a:lvl2pPr>
            <a:lvl3pPr marL="4114391" indent="0">
              <a:buNone/>
              <a:defRPr sz="4500"/>
            </a:lvl3pPr>
            <a:lvl4pPr marL="6171584" indent="0">
              <a:buNone/>
              <a:defRPr sz="4100"/>
            </a:lvl4pPr>
            <a:lvl5pPr marL="8228777" indent="0">
              <a:buNone/>
              <a:defRPr sz="4100"/>
            </a:lvl5pPr>
            <a:lvl6pPr marL="10285970" indent="0">
              <a:buNone/>
              <a:defRPr sz="4100"/>
            </a:lvl6pPr>
            <a:lvl7pPr marL="12343167" indent="0">
              <a:buNone/>
              <a:defRPr sz="4100"/>
            </a:lvl7pPr>
            <a:lvl8pPr marL="14400360" indent="0">
              <a:buNone/>
              <a:defRPr sz="4100"/>
            </a:lvl8pPr>
            <a:lvl9pPr marL="16457553" indent="0">
              <a:buNone/>
              <a:defRPr sz="41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D7AE608-79F7-1144-91A9-C4631A90F8C6}" type="datetimeFigureOut">
              <a:rPr lang="fr-FR" smtClean="0"/>
              <a:t>23/01/2018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E4555E-616F-4640-8121-47DED6508ABC}" type="slidenum">
              <a:rPr lang="fr-FR" smtClean="0"/>
              <a:t>‹#›</a:t>
            </a:fld>
            <a:endParaRPr lang="fr-FR"/>
          </a:p>
        </p:txBody>
      </p:sp>
    </p:spTree>
    <p:extLst>
      <p:ext uri="{BB962C8B-B14F-4D97-AF65-F5344CB8AC3E}">
        <p14:creationId xmlns:p14="http://schemas.microsoft.com/office/powerpoint/2010/main" val="7767765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40180" y="1730219"/>
            <a:ext cx="25923240" cy="7200900"/>
          </a:xfrm>
          <a:prstGeom prst="rect">
            <a:avLst/>
          </a:prstGeom>
        </p:spPr>
        <p:txBody>
          <a:bodyPr vert="horz" lIns="411440" tIns="205718" rIns="411440" bIns="205718"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1440180" y="10081269"/>
            <a:ext cx="25923240" cy="28513567"/>
          </a:xfrm>
          <a:prstGeom prst="rect">
            <a:avLst/>
          </a:prstGeom>
        </p:spPr>
        <p:txBody>
          <a:bodyPr vert="horz" lIns="411440" tIns="205718" rIns="411440" bIns="20571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440180" y="40045014"/>
            <a:ext cx="6720840" cy="2300288"/>
          </a:xfrm>
          <a:prstGeom prst="rect">
            <a:avLst/>
          </a:prstGeom>
        </p:spPr>
        <p:txBody>
          <a:bodyPr vert="horz" lIns="411440" tIns="205718" rIns="411440" bIns="205718" rtlCol="0" anchor="ctr"/>
          <a:lstStyle>
            <a:lvl1pPr algn="l">
              <a:defRPr sz="5400">
                <a:solidFill>
                  <a:schemeClr val="tx1">
                    <a:tint val="75000"/>
                  </a:schemeClr>
                </a:solidFill>
              </a:defRPr>
            </a:lvl1pPr>
          </a:lstStyle>
          <a:p>
            <a:fld id="{2D7AE608-79F7-1144-91A9-C4631A90F8C6}" type="datetimeFigureOut">
              <a:rPr lang="fr-FR" smtClean="0"/>
              <a:t>23/01/2018</a:t>
            </a:fld>
            <a:endParaRPr lang="fr-FR"/>
          </a:p>
        </p:txBody>
      </p:sp>
      <p:sp>
        <p:nvSpPr>
          <p:cNvPr id="5" name="Espace réservé du pied de page 4"/>
          <p:cNvSpPr>
            <a:spLocks noGrp="1"/>
          </p:cNvSpPr>
          <p:nvPr>
            <p:ph type="ftr" sz="quarter" idx="3"/>
          </p:nvPr>
        </p:nvSpPr>
        <p:spPr>
          <a:xfrm>
            <a:off x="9841230" y="40045014"/>
            <a:ext cx="9121140" cy="2300288"/>
          </a:xfrm>
          <a:prstGeom prst="rect">
            <a:avLst/>
          </a:prstGeom>
        </p:spPr>
        <p:txBody>
          <a:bodyPr vert="horz" lIns="411440" tIns="205718" rIns="411440" bIns="205718" rtlCol="0" anchor="ctr"/>
          <a:lstStyle>
            <a:lvl1pPr algn="ctr">
              <a:defRPr sz="5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0642580" y="40045014"/>
            <a:ext cx="6720840" cy="2300288"/>
          </a:xfrm>
          <a:prstGeom prst="rect">
            <a:avLst/>
          </a:prstGeom>
        </p:spPr>
        <p:txBody>
          <a:bodyPr vert="horz" lIns="411440" tIns="205718" rIns="411440" bIns="205718" rtlCol="0" anchor="ctr"/>
          <a:lstStyle>
            <a:lvl1pPr algn="r">
              <a:defRPr sz="5400">
                <a:solidFill>
                  <a:schemeClr val="tx1">
                    <a:tint val="75000"/>
                  </a:schemeClr>
                </a:solidFill>
              </a:defRPr>
            </a:lvl1pPr>
          </a:lstStyle>
          <a:p>
            <a:fld id="{08E4555E-616F-4640-8121-47DED6508ABC}" type="slidenum">
              <a:rPr lang="fr-FR" smtClean="0"/>
              <a:t>‹#›</a:t>
            </a:fld>
            <a:endParaRPr lang="fr-FR"/>
          </a:p>
        </p:txBody>
      </p:sp>
    </p:spTree>
    <p:extLst>
      <p:ext uri="{BB962C8B-B14F-4D97-AF65-F5344CB8AC3E}">
        <p14:creationId xmlns:p14="http://schemas.microsoft.com/office/powerpoint/2010/main" val="3508095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2057193" rtl="0" eaLnBrk="1" latinLnBrk="0" hangingPunct="1">
        <a:spcBef>
          <a:spcPct val="0"/>
        </a:spcBef>
        <a:buNone/>
        <a:defRPr sz="19800" kern="1200">
          <a:solidFill>
            <a:schemeClr val="tx1"/>
          </a:solidFill>
          <a:latin typeface="+mj-lt"/>
          <a:ea typeface="+mj-ea"/>
          <a:cs typeface="+mj-cs"/>
        </a:defRPr>
      </a:lvl1pPr>
    </p:titleStyle>
    <p:bodyStyle>
      <a:lvl1pPr marL="1542897" indent="-1542897" algn="l" defTabSz="2057193" rtl="0" eaLnBrk="1" latinLnBrk="0" hangingPunct="1">
        <a:spcBef>
          <a:spcPct val="20000"/>
        </a:spcBef>
        <a:buFont typeface="Arial"/>
        <a:buChar char="•"/>
        <a:defRPr sz="14400" kern="1200">
          <a:solidFill>
            <a:schemeClr val="tx1"/>
          </a:solidFill>
          <a:latin typeface="+mn-lt"/>
          <a:ea typeface="+mn-ea"/>
          <a:cs typeface="+mn-cs"/>
        </a:defRPr>
      </a:lvl1pPr>
      <a:lvl2pPr marL="3342942" indent="-1285745" algn="l" defTabSz="2057193" rtl="0" eaLnBrk="1" latinLnBrk="0" hangingPunct="1">
        <a:spcBef>
          <a:spcPct val="20000"/>
        </a:spcBef>
        <a:buFont typeface="Arial"/>
        <a:buChar char="–"/>
        <a:defRPr sz="12600" kern="1200">
          <a:solidFill>
            <a:schemeClr val="tx1"/>
          </a:solidFill>
          <a:latin typeface="+mn-lt"/>
          <a:ea typeface="+mn-ea"/>
          <a:cs typeface="+mn-cs"/>
        </a:defRPr>
      </a:lvl2pPr>
      <a:lvl3pPr marL="5142987" indent="-1028597" algn="l" defTabSz="2057193" rtl="0" eaLnBrk="1" latinLnBrk="0" hangingPunct="1">
        <a:spcBef>
          <a:spcPct val="20000"/>
        </a:spcBef>
        <a:buFont typeface="Arial"/>
        <a:buChar char="•"/>
        <a:defRPr sz="10800" kern="1200">
          <a:solidFill>
            <a:schemeClr val="tx1"/>
          </a:solidFill>
          <a:latin typeface="+mn-lt"/>
          <a:ea typeface="+mn-ea"/>
          <a:cs typeface="+mn-cs"/>
        </a:defRPr>
      </a:lvl3pPr>
      <a:lvl4pPr marL="7200180" indent="-1028597" algn="l" defTabSz="2057193" rtl="0" eaLnBrk="1" latinLnBrk="0" hangingPunct="1">
        <a:spcBef>
          <a:spcPct val="20000"/>
        </a:spcBef>
        <a:buFont typeface="Arial"/>
        <a:buChar char="–"/>
        <a:defRPr sz="9000" kern="1200">
          <a:solidFill>
            <a:schemeClr val="tx1"/>
          </a:solidFill>
          <a:latin typeface="+mn-lt"/>
          <a:ea typeface="+mn-ea"/>
          <a:cs typeface="+mn-cs"/>
        </a:defRPr>
      </a:lvl4pPr>
      <a:lvl5pPr marL="9257373" indent="-1028597" algn="l" defTabSz="2057193" rtl="0" eaLnBrk="1" latinLnBrk="0" hangingPunct="1">
        <a:spcBef>
          <a:spcPct val="20000"/>
        </a:spcBef>
        <a:buFont typeface="Arial"/>
        <a:buChar char="»"/>
        <a:defRPr sz="9000" kern="1200">
          <a:solidFill>
            <a:schemeClr val="tx1"/>
          </a:solidFill>
          <a:latin typeface="+mn-lt"/>
          <a:ea typeface="+mn-ea"/>
          <a:cs typeface="+mn-cs"/>
        </a:defRPr>
      </a:lvl5pPr>
      <a:lvl6pPr marL="11314571" indent="-1028597" algn="l" defTabSz="2057193" rtl="0" eaLnBrk="1" latinLnBrk="0" hangingPunct="1">
        <a:spcBef>
          <a:spcPct val="20000"/>
        </a:spcBef>
        <a:buFont typeface="Arial"/>
        <a:buChar char="•"/>
        <a:defRPr sz="9000" kern="1200">
          <a:solidFill>
            <a:schemeClr val="tx1"/>
          </a:solidFill>
          <a:latin typeface="+mn-lt"/>
          <a:ea typeface="+mn-ea"/>
          <a:cs typeface="+mn-cs"/>
        </a:defRPr>
      </a:lvl6pPr>
      <a:lvl7pPr marL="13371764" indent="-1028597" algn="l" defTabSz="2057193" rtl="0" eaLnBrk="1" latinLnBrk="0" hangingPunct="1">
        <a:spcBef>
          <a:spcPct val="20000"/>
        </a:spcBef>
        <a:buFont typeface="Arial"/>
        <a:buChar char="•"/>
        <a:defRPr sz="9000" kern="1200">
          <a:solidFill>
            <a:schemeClr val="tx1"/>
          </a:solidFill>
          <a:latin typeface="+mn-lt"/>
          <a:ea typeface="+mn-ea"/>
          <a:cs typeface="+mn-cs"/>
        </a:defRPr>
      </a:lvl7pPr>
      <a:lvl8pPr marL="15428957" indent="-1028597" algn="l" defTabSz="2057193" rtl="0" eaLnBrk="1" latinLnBrk="0" hangingPunct="1">
        <a:spcBef>
          <a:spcPct val="20000"/>
        </a:spcBef>
        <a:buFont typeface="Arial"/>
        <a:buChar char="•"/>
        <a:defRPr sz="9000" kern="1200">
          <a:solidFill>
            <a:schemeClr val="tx1"/>
          </a:solidFill>
          <a:latin typeface="+mn-lt"/>
          <a:ea typeface="+mn-ea"/>
          <a:cs typeface="+mn-cs"/>
        </a:defRPr>
      </a:lvl8pPr>
      <a:lvl9pPr marL="17486150" indent="-1028597" algn="l" defTabSz="2057193" rtl="0" eaLnBrk="1" latinLnBrk="0" hangingPunct="1">
        <a:spcBef>
          <a:spcPct val="20000"/>
        </a:spcBef>
        <a:buFont typeface="Arial"/>
        <a:buChar char="•"/>
        <a:defRPr sz="9000" kern="1200">
          <a:solidFill>
            <a:schemeClr val="tx1"/>
          </a:solidFill>
          <a:latin typeface="+mn-lt"/>
          <a:ea typeface="+mn-ea"/>
          <a:cs typeface="+mn-cs"/>
        </a:defRPr>
      </a:lvl9pPr>
    </p:bodyStyle>
    <p:otherStyle>
      <a:defPPr>
        <a:defRPr lang="fr-FR"/>
      </a:defPPr>
      <a:lvl1pPr marL="0" algn="l" defTabSz="2057193" rtl="0" eaLnBrk="1" latinLnBrk="0" hangingPunct="1">
        <a:defRPr sz="8100" kern="1200">
          <a:solidFill>
            <a:schemeClr val="tx1"/>
          </a:solidFill>
          <a:latin typeface="+mn-lt"/>
          <a:ea typeface="+mn-ea"/>
          <a:cs typeface="+mn-cs"/>
        </a:defRPr>
      </a:lvl1pPr>
      <a:lvl2pPr marL="2057193" algn="l" defTabSz="2057193" rtl="0" eaLnBrk="1" latinLnBrk="0" hangingPunct="1">
        <a:defRPr sz="8100" kern="1200">
          <a:solidFill>
            <a:schemeClr val="tx1"/>
          </a:solidFill>
          <a:latin typeface="+mn-lt"/>
          <a:ea typeface="+mn-ea"/>
          <a:cs typeface="+mn-cs"/>
        </a:defRPr>
      </a:lvl2pPr>
      <a:lvl3pPr marL="4114391" algn="l" defTabSz="2057193" rtl="0" eaLnBrk="1" latinLnBrk="0" hangingPunct="1">
        <a:defRPr sz="8100" kern="1200">
          <a:solidFill>
            <a:schemeClr val="tx1"/>
          </a:solidFill>
          <a:latin typeface="+mn-lt"/>
          <a:ea typeface="+mn-ea"/>
          <a:cs typeface="+mn-cs"/>
        </a:defRPr>
      </a:lvl3pPr>
      <a:lvl4pPr marL="6171584" algn="l" defTabSz="2057193" rtl="0" eaLnBrk="1" latinLnBrk="0" hangingPunct="1">
        <a:defRPr sz="8100" kern="1200">
          <a:solidFill>
            <a:schemeClr val="tx1"/>
          </a:solidFill>
          <a:latin typeface="+mn-lt"/>
          <a:ea typeface="+mn-ea"/>
          <a:cs typeface="+mn-cs"/>
        </a:defRPr>
      </a:lvl4pPr>
      <a:lvl5pPr marL="8228777" algn="l" defTabSz="2057193" rtl="0" eaLnBrk="1" latinLnBrk="0" hangingPunct="1">
        <a:defRPr sz="8100" kern="1200">
          <a:solidFill>
            <a:schemeClr val="tx1"/>
          </a:solidFill>
          <a:latin typeface="+mn-lt"/>
          <a:ea typeface="+mn-ea"/>
          <a:cs typeface="+mn-cs"/>
        </a:defRPr>
      </a:lvl5pPr>
      <a:lvl6pPr marL="10285970" algn="l" defTabSz="2057193" rtl="0" eaLnBrk="1" latinLnBrk="0" hangingPunct="1">
        <a:defRPr sz="8100" kern="1200">
          <a:solidFill>
            <a:schemeClr val="tx1"/>
          </a:solidFill>
          <a:latin typeface="+mn-lt"/>
          <a:ea typeface="+mn-ea"/>
          <a:cs typeface="+mn-cs"/>
        </a:defRPr>
      </a:lvl6pPr>
      <a:lvl7pPr marL="12343167" algn="l" defTabSz="2057193" rtl="0" eaLnBrk="1" latinLnBrk="0" hangingPunct="1">
        <a:defRPr sz="8100" kern="1200">
          <a:solidFill>
            <a:schemeClr val="tx1"/>
          </a:solidFill>
          <a:latin typeface="+mn-lt"/>
          <a:ea typeface="+mn-ea"/>
          <a:cs typeface="+mn-cs"/>
        </a:defRPr>
      </a:lvl7pPr>
      <a:lvl8pPr marL="14400360" algn="l" defTabSz="2057193" rtl="0" eaLnBrk="1" latinLnBrk="0" hangingPunct="1">
        <a:defRPr sz="8100" kern="1200">
          <a:solidFill>
            <a:schemeClr val="tx1"/>
          </a:solidFill>
          <a:latin typeface="+mn-lt"/>
          <a:ea typeface="+mn-ea"/>
          <a:cs typeface="+mn-cs"/>
        </a:defRPr>
      </a:lvl8pPr>
      <a:lvl9pPr marL="16457553" algn="l" defTabSz="2057193"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8" Type="http://schemas.openxmlformats.org/officeDocument/2006/relationships/image" Target="../media/image7.emf"/><Relationship Id="rId9" Type="http://schemas.openxmlformats.org/officeDocument/2006/relationships/image" Target="../media/image8.emf"/><Relationship Id="rId10" Type="http://schemas.openxmlformats.org/officeDocument/2006/relationships/image" Target="../media/image9.png"/><Relationship Id="rId11"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ZoneTexte 38"/>
          <p:cNvSpPr txBox="1"/>
          <p:nvPr/>
        </p:nvSpPr>
        <p:spPr>
          <a:xfrm>
            <a:off x="948756" y="23042160"/>
            <a:ext cx="14418499" cy="769441"/>
          </a:xfrm>
          <a:prstGeom prst="rect">
            <a:avLst/>
          </a:prstGeom>
          <a:noFill/>
        </p:spPr>
        <p:txBody>
          <a:bodyPr wrap="none" rtlCol="0">
            <a:spAutoFit/>
          </a:bodyPr>
          <a:lstStyle/>
          <a:p>
            <a:r>
              <a:rPr lang="fr-FR" sz="4400" dirty="0" smtClean="0">
                <a:solidFill>
                  <a:srgbClr val="000000"/>
                </a:solidFill>
                <a:latin typeface="Calibri Light" panose="020F0302020204030204" pitchFamily="34" charset="0"/>
              </a:rPr>
              <a:t>Quels avantages </a:t>
            </a:r>
            <a:r>
              <a:rPr lang="fr-FR" sz="4400" dirty="0">
                <a:solidFill>
                  <a:srgbClr val="000000"/>
                </a:solidFill>
                <a:latin typeface="Calibri Light" panose="020F0302020204030204" pitchFamily="34" charset="0"/>
              </a:rPr>
              <a:t>et inconvénients des notes prises sur papier ? </a:t>
            </a:r>
          </a:p>
        </p:txBody>
      </p:sp>
      <p:sp>
        <p:nvSpPr>
          <p:cNvPr id="52" name="ZoneTexte 51"/>
          <p:cNvSpPr txBox="1"/>
          <p:nvPr/>
        </p:nvSpPr>
        <p:spPr>
          <a:xfrm>
            <a:off x="913583" y="32780134"/>
            <a:ext cx="16170828" cy="3200876"/>
          </a:xfrm>
          <a:prstGeom prst="rect">
            <a:avLst/>
          </a:prstGeom>
          <a:noFill/>
        </p:spPr>
        <p:txBody>
          <a:bodyPr wrap="square" rtlCol="0">
            <a:spAutoFit/>
          </a:bodyPr>
          <a:lstStyle/>
          <a:p>
            <a:r>
              <a:rPr lang="fr-FR" sz="2400" u="sng" dirty="0"/>
              <a:t>Stéphanie </a:t>
            </a:r>
            <a:r>
              <a:rPr lang="fr-FR" sz="2400" u="sng" dirty="0" err="1" smtClean="0"/>
              <a:t>Dupays</a:t>
            </a:r>
            <a:r>
              <a:rPr lang="fr-FR" sz="2400" u="sng" dirty="0" smtClean="0"/>
              <a:t> </a:t>
            </a:r>
            <a:r>
              <a:rPr lang="fr-FR" sz="2400" dirty="0" smtClean="0"/>
              <a:t>(usage </a:t>
            </a:r>
            <a:r>
              <a:rPr lang="fr-FR" sz="2400" dirty="0"/>
              <a:t>carnets papier et numérique)</a:t>
            </a:r>
          </a:p>
          <a:p>
            <a:r>
              <a:rPr lang="fr-FR" sz="2400" i="1" dirty="0"/>
              <a:t>Bloc note du téléphone : </a:t>
            </a:r>
            <a:r>
              <a:rPr lang="fr-FR" sz="2400" i="1" dirty="0" smtClean="0"/>
              <a:t>remplace le </a:t>
            </a:r>
            <a:r>
              <a:rPr lang="fr-FR" sz="2400" i="1" dirty="0"/>
              <a:t>carnet papier en l’absence de celui-ci (mais </a:t>
            </a:r>
            <a:r>
              <a:rPr lang="fr-FR" sz="2400" i="1" dirty="0" smtClean="0"/>
              <a:t>moins </a:t>
            </a:r>
            <a:r>
              <a:rPr lang="fr-FR" sz="2400" i="1" dirty="0"/>
              <a:t>pratique : écriture moins </a:t>
            </a:r>
            <a:r>
              <a:rPr lang="fr-FR" sz="2400" i="1" dirty="0" smtClean="0"/>
              <a:t>rapide). </a:t>
            </a:r>
          </a:p>
          <a:p>
            <a:r>
              <a:rPr lang="fr-FR" sz="2400" i="1" dirty="0" smtClean="0"/>
              <a:t>Ordinateur</a:t>
            </a:r>
            <a:r>
              <a:rPr lang="fr-FR" sz="2400" i="1" dirty="0"/>
              <a:t> : 1) sauvegarde de documentation numérique et travail sur celle-ci (</a:t>
            </a:r>
            <a:r>
              <a:rPr lang="fr-FR" sz="2400" i="1" dirty="0" smtClean="0"/>
              <a:t>exemple</a:t>
            </a:r>
            <a:r>
              <a:rPr lang="fr-FR" sz="2400" i="1" dirty="0"/>
              <a:t> </a:t>
            </a:r>
            <a:r>
              <a:rPr lang="fr-FR" sz="2400" i="1" dirty="0" smtClean="0"/>
              <a:t>dans </a:t>
            </a:r>
            <a:r>
              <a:rPr lang="fr-FR" sz="2400" i="1" dirty="0"/>
              <a:t>le cas de Brillante : prise de notes à partir d’articles ou de livres sur l’agroalimentaire, les chefs d’entreprise, les couples à double carrière, le management, d’interviews de patrons, de diplômés d’école de commerce). 2) </a:t>
            </a:r>
            <a:r>
              <a:rPr lang="fr-FR" sz="2400" i="1" dirty="0" smtClean="0"/>
              <a:t>prise </a:t>
            </a:r>
            <a:r>
              <a:rPr lang="fr-FR" sz="2400" i="1" dirty="0"/>
              <a:t>de notes des interviews téléphoniques.  3) travail sur le texte en cours : outre le fichier principal, j’ai plusieurs fichiers « à côté » avec des idées de scènes, des phrases, des </a:t>
            </a:r>
            <a:r>
              <a:rPr lang="fr-FR" sz="2400" i="1" dirty="0" smtClean="0"/>
              <a:t>citations;</a:t>
            </a:r>
          </a:p>
          <a:p>
            <a:pPr>
              <a:spcBef>
                <a:spcPts val="600"/>
              </a:spcBef>
              <a:spcAft>
                <a:spcPts val="600"/>
              </a:spcAft>
            </a:pPr>
            <a:r>
              <a:rPr lang="fr-FR" sz="2400" i="1" dirty="0" smtClean="0"/>
              <a:t>Avantages</a:t>
            </a:r>
            <a:r>
              <a:rPr lang="fr-FR" sz="2400" i="1" dirty="0"/>
              <a:t> : malléabilité du texte, possibilité de l’importer vers d’autres fichiers, de le travailler.  </a:t>
            </a:r>
          </a:p>
          <a:p>
            <a:r>
              <a:rPr lang="fr-FR" sz="2400" i="1" dirty="0"/>
              <a:t>Inconvénients : lourdeur de </a:t>
            </a:r>
            <a:r>
              <a:rPr lang="fr-FR" sz="2400" i="1" dirty="0" smtClean="0"/>
              <a:t>l’ordinateur.</a:t>
            </a:r>
            <a:endParaRPr lang="fr-FR" sz="2400" i="1" dirty="0"/>
          </a:p>
        </p:txBody>
      </p:sp>
      <p:sp>
        <p:nvSpPr>
          <p:cNvPr id="3" name="Espace réservé du contenu 2"/>
          <p:cNvSpPr>
            <a:spLocks noGrp="1"/>
          </p:cNvSpPr>
          <p:nvPr>
            <p:ph idx="1"/>
          </p:nvPr>
        </p:nvSpPr>
        <p:spPr>
          <a:xfrm>
            <a:off x="654776" y="6279515"/>
            <a:ext cx="26708643" cy="2225216"/>
          </a:xfrm>
        </p:spPr>
        <p:txBody>
          <a:bodyPr>
            <a:noAutofit/>
          </a:bodyPr>
          <a:lstStyle/>
          <a:p>
            <a:pPr marL="0" indent="0" algn="just">
              <a:buNone/>
            </a:pPr>
            <a:r>
              <a:rPr lang="fr-FR" sz="4000" b="1" dirty="0" smtClean="0">
                <a:solidFill>
                  <a:schemeClr val="accent5">
                    <a:lumMod val="75000"/>
                  </a:schemeClr>
                </a:solidFill>
                <a:latin typeface="Verdana" charset="0"/>
                <a:ea typeface="Verdana" charset="0"/>
                <a:cs typeface="Verdana" charset="0"/>
              </a:rPr>
              <a:t>Objectifs</a:t>
            </a:r>
          </a:p>
          <a:p>
            <a:pPr marL="0" indent="0" algn="just">
              <a:buNone/>
            </a:pPr>
            <a:r>
              <a:rPr lang="fr-FR" sz="2800" dirty="0" smtClean="0">
                <a:latin typeface="Verdana" charset="0"/>
                <a:ea typeface="Verdana" charset="0"/>
                <a:cs typeface="Verdana" charset="0"/>
              </a:rPr>
              <a:t>Cette étude constitue une première étape du projet </a:t>
            </a:r>
            <a:r>
              <a:rPr lang="fr-FR" sz="2800" dirty="0" err="1" smtClean="0">
                <a:latin typeface="Verdana" charset="0"/>
                <a:ea typeface="Verdana" charset="0"/>
                <a:cs typeface="Verdana" charset="0"/>
              </a:rPr>
              <a:t>Cré@LItté</a:t>
            </a:r>
            <a:r>
              <a:rPr lang="fr-FR" sz="2800" dirty="0">
                <a:latin typeface="Verdana" charset="0"/>
                <a:ea typeface="Verdana" charset="0"/>
                <a:cs typeface="Verdana" charset="0"/>
              </a:rPr>
              <a:t>, réunissant des chercheurs </a:t>
            </a:r>
            <a:r>
              <a:rPr lang="fr-FR" sz="2800" dirty="0" smtClean="0">
                <a:latin typeface="Verdana" charset="0"/>
                <a:ea typeface="Verdana" charset="0"/>
                <a:cs typeface="Verdana" charset="0"/>
              </a:rPr>
              <a:t>de Lettres et de Psychologie pour étudier </a:t>
            </a:r>
            <a:r>
              <a:rPr lang="fr-FR" sz="2800" dirty="0">
                <a:latin typeface="Verdana" charset="0"/>
                <a:ea typeface="Verdana" charset="0"/>
                <a:cs typeface="Verdana" charset="0"/>
              </a:rPr>
              <a:t>les spécificités </a:t>
            </a:r>
            <a:r>
              <a:rPr lang="fr-FR" sz="2800" dirty="0" smtClean="0">
                <a:latin typeface="Verdana" charset="0"/>
                <a:ea typeface="Verdana" charset="0"/>
                <a:cs typeface="Verdana" charset="0"/>
              </a:rPr>
              <a:t>cognitives de </a:t>
            </a:r>
            <a:r>
              <a:rPr lang="fr-FR" sz="2800" dirty="0">
                <a:latin typeface="Verdana" charset="0"/>
                <a:ea typeface="Verdana" charset="0"/>
                <a:cs typeface="Verdana" charset="0"/>
              </a:rPr>
              <a:t>l’écriture </a:t>
            </a:r>
            <a:r>
              <a:rPr lang="fr-FR" sz="2800" dirty="0" smtClean="0">
                <a:latin typeface="Verdana" charset="0"/>
                <a:ea typeface="Verdana" charset="0"/>
                <a:cs typeface="Verdana" charset="0"/>
              </a:rPr>
              <a:t>créative </a:t>
            </a:r>
            <a:r>
              <a:rPr lang="fr-FR" sz="2800" dirty="0" smtClean="0">
                <a:latin typeface="Verdana" charset="0"/>
                <a:ea typeface="Verdana" charset="0"/>
                <a:cs typeface="Verdana" charset="0"/>
              </a:rPr>
              <a:t>chez les écrivains contemporains. Elle vise à définir dans quelle mesure les représentations des écrivains à propos de leur processus </a:t>
            </a:r>
            <a:r>
              <a:rPr lang="fr-FR" sz="2800" dirty="0" smtClean="0">
                <a:latin typeface="Verdana" charset="0"/>
                <a:ea typeface="Verdana" charset="0"/>
                <a:cs typeface="Verdana" charset="0"/>
              </a:rPr>
              <a:t>créatifs </a:t>
            </a:r>
            <a:r>
              <a:rPr lang="fr-FR" sz="2800" dirty="0" smtClean="0">
                <a:latin typeface="Verdana" charset="0"/>
                <a:ea typeface="Verdana" charset="0"/>
                <a:cs typeface="Verdana" charset="0"/>
              </a:rPr>
              <a:t>sont influencées par leur usage des outils numériques.</a:t>
            </a: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pPr marL="0" indent="0" algn="just">
              <a:buNone/>
            </a:pPr>
            <a:endParaRPr lang="fr-FR" sz="2800" dirty="0" smtClean="0">
              <a:latin typeface="Verdana" charset="0"/>
              <a:ea typeface="Verdana" charset="0"/>
              <a:cs typeface="Verdana" charset="0"/>
            </a:endParaRPr>
          </a:p>
          <a:p>
            <a:pPr marL="0" indent="0" algn="just">
              <a:buNone/>
            </a:pPr>
            <a:endParaRPr lang="fr-FR" sz="2800" dirty="0">
              <a:latin typeface="Verdana" charset="0"/>
              <a:ea typeface="Verdana" charset="0"/>
              <a:cs typeface="Verdana" charset="0"/>
            </a:endParaRPr>
          </a:p>
          <a:p>
            <a:endParaRPr lang="fr-FR" sz="2800" b="1" dirty="0" smtClean="0">
              <a:latin typeface="Verdana" charset="0"/>
              <a:ea typeface="Verdana" charset="0"/>
              <a:cs typeface="Verdana" charset="0"/>
            </a:endParaRPr>
          </a:p>
          <a:p>
            <a:endParaRPr lang="fr-FR" sz="2800" b="1" dirty="0">
              <a:latin typeface="Verdana" charset="0"/>
              <a:ea typeface="Verdana" charset="0"/>
              <a:cs typeface="Verdana" charset="0"/>
            </a:endParaRPr>
          </a:p>
          <a:p>
            <a:pPr marL="0" indent="0" algn="ctr">
              <a:buNone/>
            </a:pPr>
            <a:endParaRPr lang="fr-FR" sz="2800" dirty="0" smtClean="0">
              <a:latin typeface="Verdana" charset="0"/>
              <a:ea typeface="Verdana" charset="0"/>
              <a:cs typeface="Verdana" charset="0"/>
            </a:endParaRP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3880" y="10036264"/>
            <a:ext cx="13166056" cy="5600314"/>
          </a:xfrm>
          <a:prstGeom prst="rect">
            <a:avLst/>
          </a:prstGeom>
        </p:spPr>
      </p:pic>
      <p:grpSp>
        <p:nvGrpSpPr>
          <p:cNvPr id="56" name="Grouper 55"/>
          <p:cNvGrpSpPr/>
          <p:nvPr/>
        </p:nvGrpSpPr>
        <p:grpSpPr>
          <a:xfrm>
            <a:off x="21430090" y="24968712"/>
            <a:ext cx="8660563" cy="7364043"/>
            <a:chOff x="11634718" y="25671335"/>
            <a:chExt cx="8660563" cy="7364043"/>
          </a:xfrm>
        </p:grpSpPr>
        <p:pic>
          <p:nvPicPr>
            <p:cNvPr id="45" name="Image 44" descr="Rplot usagespapierpa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9741" y="25671335"/>
              <a:ext cx="7364043" cy="7364043"/>
            </a:xfrm>
            <a:prstGeom prst="rect">
              <a:avLst/>
            </a:prstGeom>
          </p:spPr>
        </p:pic>
        <p:sp>
          <p:nvSpPr>
            <p:cNvPr id="48" name="Rectangle 47">
              <a:extLst>
                <a:ext uri="{FF2B5EF4-FFF2-40B4-BE49-F238E27FC236}">
                  <a16:creationId xmlns="" xmlns:a16="http://schemas.microsoft.com/office/drawing/2014/main" id="{6C89B6CD-2383-4ABC-B218-1BF98B84EEC5}"/>
                </a:ext>
              </a:extLst>
            </p:cNvPr>
            <p:cNvSpPr/>
            <p:nvPr/>
          </p:nvSpPr>
          <p:spPr>
            <a:xfrm>
              <a:off x="11634718" y="26522063"/>
              <a:ext cx="8660563" cy="44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smtClean="0">
                  <a:solidFill>
                    <a:srgbClr val="2F5597"/>
                  </a:solidFill>
                </a:rPr>
                <a:t>                         USAGERS PAPIER		</a:t>
              </a:r>
              <a:endParaRPr lang="fr-FR" sz="3200" dirty="0">
                <a:solidFill>
                  <a:srgbClr val="2F5597"/>
                </a:solidFill>
              </a:endParaRPr>
            </a:p>
          </p:txBody>
        </p:sp>
      </p:grpSp>
      <p:sp>
        <p:nvSpPr>
          <p:cNvPr id="2" name="Titre 1"/>
          <p:cNvSpPr>
            <a:spLocks noGrp="1"/>
          </p:cNvSpPr>
          <p:nvPr>
            <p:ph type="title"/>
          </p:nvPr>
        </p:nvSpPr>
        <p:spPr>
          <a:xfrm>
            <a:off x="8323445" y="715756"/>
            <a:ext cx="19039974" cy="5010938"/>
          </a:xfrm>
        </p:spPr>
        <p:txBody>
          <a:bodyPr>
            <a:noAutofit/>
          </a:bodyPr>
          <a:lstStyle/>
          <a:p>
            <a:r>
              <a:rPr lang="fr-FR" sz="6600" b="1" dirty="0" smtClean="0">
                <a:latin typeface="+mn-lt"/>
              </a:rPr>
              <a:t/>
            </a:r>
            <a:br>
              <a:rPr lang="fr-FR" sz="6600" b="1" dirty="0" smtClean="0">
                <a:latin typeface="+mn-lt"/>
              </a:rPr>
            </a:br>
            <a:r>
              <a:rPr lang="fr-FR" sz="5400" b="1" dirty="0" smtClean="0">
                <a:latin typeface="+mn-lt"/>
              </a:rPr>
              <a:t>Cognition et genèse du texte littéraire : </a:t>
            </a:r>
            <a:r>
              <a:rPr lang="fr-FR" sz="5400" dirty="0" smtClean="0">
                <a:latin typeface="+mn-lt"/>
              </a:rPr>
              <a:t/>
            </a:r>
            <a:br>
              <a:rPr lang="fr-FR" sz="5400" dirty="0" smtClean="0">
                <a:latin typeface="+mn-lt"/>
              </a:rPr>
            </a:br>
            <a:r>
              <a:rPr lang="fr-FR" sz="5400" b="1" dirty="0" smtClean="0">
                <a:latin typeface="+mn-lt"/>
              </a:rPr>
              <a:t>Comment les outils numériques orientent-ils </a:t>
            </a:r>
            <a:br>
              <a:rPr lang="fr-FR" sz="5400" b="1" dirty="0" smtClean="0">
                <a:latin typeface="+mn-lt"/>
              </a:rPr>
            </a:br>
            <a:r>
              <a:rPr lang="fr-FR" sz="5400" b="1" dirty="0" smtClean="0">
                <a:latin typeface="+mn-lt"/>
              </a:rPr>
              <a:t>les processus </a:t>
            </a:r>
            <a:r>
              <a:rPr lang="fr-FR" sz="5400" b="1" dirty="0" smtClean="0">
                <a:latin typeface="+mn-lt"/>
              </a:rPr>
              <a:t>créatifs?</a:t>
            </a:r>
            <a:r>
              <a:rPr lang="fr-FR" sz="5400" dirty="0" smtClean="0">
                <a:latin typeface="+mn-lt"/>
              </a:rPr>
              <a:t> </a:t>
            </a:r>
            <a:r>
              <a:rPr lang="fr-FR" sz="6600" dirty="0" smtClean="0">
                <a:latin typeface="+mn-lt"/>
              </a:rPr>
              <a:t/>
            </a:r>
            <a:br>
              <a:rPr lang="fr-FR" sz="6600" dirty="0" smtClean="0">
                <a:latin typeface="+mn-lt"/>
              </a:rPr>
            </a:br>
            <a:r>
              <a:rPr lang="fr-FR" sz="1000" dirty="0" smtClean="0">
                <a:latin typeface="+mn-lt"/>
              </a:rPr>
              <a:t/>
            </a:r>
            <a:br>
              <a:rPr lang="fr-FR" sz="1000" dirty="0" smtClean="0">
                <a:latin typeface="+mn-lt"/>
              </a:rPr>
            </a:br>
            <a:r>
              <a:rPr lang="fr-FR" sz="4000" dirty="0" smtClean="0">
                <a:latin typeface="+mn-lt"/>
                <a:ea typeface="Arial Hebrew" charset="-79"/>
                <a:cs typeface="Arial Hebrew" charset="-79"/>
              </a:rPr>
              <a:t> </a:t>
            </a:r>
            <a:br>
              <a:rPr lang="fr-FR" sz="4000" dirty="0" smtClean="0">
                <a:latin typeface="+mn-lt"/>
                <a:ea typeface="Arial Hebrew" charset="-79"/>
                <a:cs typeface="Arial Hebrew" charset="-79"/>
              </a:rPr>
            </a:br>
            <a:r>
              <a:rPr lang="fr-FR" sz="4000" dirty="0" smtClean="0">
                <a:latin typeface="+mn-lt"/>
                <a:ea typeface="Arial Hebrew" charset="-79"/>
                <a:cs typeface="Arial Hebrew" charset="-79"/>
              </a:rPr>
              <a:t>Marie-Laure Barbier*, Jean-Marc </a:t>
            </a:r>
            <a:r>
              <a:rPr lang="fr-FR" sz="4000" dirty="0" err="1" smtClean="0">
                <a:latin typeface="+mn-lt"/>
                <a:ea typeface="Arial Hebrew" charset="-79"/>
                <a:cs typeface="Arial Hebrew" charset="-79"/>
              </a:rPr>
              <a:t>Quaranta</a:t>
            </a:r>
            <a:r>
              <a:rPr lang="fr-FR" sz="4000" dirty="0" smtClean="0">
                <a:latin typeface="+mn-lt"/>
                <a:ea typeface="Arial Hebrew" charset="-79"/>
                <a:cs typeface="Arial Hebrew" charset="-79"/>
              </a:rPr>
              <a:t>** &amp; Nathalie </a:t>
            </a:r>
            <a:r>
              <a:rPr lang="fr-FR" sz="4000" dirty="0" err="1" smtClean="0">
                <a:latin typeface="+mn-lt"/>
                <a:ea typeface="Arial Hebrew" charset="-79"/>
                <a:cs typeface="Arial Hebrew" charset="-79"/>
              </a:rPr>
              <a:t>Bonnardel</a:t>
            </a:r>
            <a:r>
              <a:rPr lang="fr-FR" sz="4000" dirty="0" smtClean="0">
                <a:latin typeface="+mn-lt"/>
                <a:ea typeface="Arial Hebrew" charset="-79"/>
                <a:cs typeface="Arial Hebrew" charset="-79"/>
              </a:rPr>
              <a:t>*</a:t>
            </a:r>
            <a:br>
              <a:rPr lang="fr-FR" sz="4000" dirty="0" smtClean="0">
                <a:latin typeface="+mn-lt"/>
                <a:ea typeface="Arial Hebrew" charset="-79"/>
                <a:cs typeface="Arial Hebrew" charset="-79"/>
              </a:rPr>
            </a:br>
            <a:r>
              <a:rPr lang="fr-FR" sz="4000" dirty="0" smtClean="0">
                <a:latin typeface="+mn-lt"/>
                <a:ea typeface="Arial Hebrew" charset="-79"/>
                <a:cs typeface="Arial Hebrew" charset="-79"/>
              </a:rPr>
              <a:t/>
            </a:r>
            <a:br>
              <a:rPr lang="fr-FR" sz="4000" dirty="0" smtClean="0">
                <a:latin typeface="+mn-lt"/>
                <a:ea typeface="Arial Hebrew" charset="-79"/>
                <a:cs typeface="Arial Hebrew" charset="-79"/>
              </a:rPr>
            </a:br>
            <a:endParaRPr lang="fr-FR" sz="4000" dirty="0">
              <a:latin typeface="+mn-lt"/>
              <a:ea typeface="Arial Hebrew" charset="-79"/>
              <a:cs typeface="Arial Hebrew" charset="-79"/>
            </a:endParaRPr>
          </a:p>
        </p:txBody>
      </p:sp>
      <p:sp>
        <p:nvSpPr>
          <p:cNvPr id="12" name="Rectangle 11">
            <a:extLst>
              <a:ext uri="{FF2B5EF4-FFF2-40B4-BE49-F238E27FC236}">
                <a16:creationId xmlns="" xmlns:a16="http://schemas.microsoft.com/office/drawing/2014/main" id="{6C89B6CD-2383-4ABC-B218-1BF98B84EEC5}"/>
              </a:ext>
            </a:extLst>
          </p:cNvPr>
          <p:cNvSpPr/>
          <p:nvPr/>
        </p:nvSpPr>
        <p:spPr>
          <a:xfrm>
            <a:off x="12481411" y="8966804"/>
            <a:ext cx="16322189" cy="11178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chemeClr val="bg1"/>
                </a:solidFill>
              </a:rPr>
              <a:t>Enquête réalisée auprès de 9 écrivains participant au festival « Les Carnets »</a:t>
            </a:r>
          </a:p>
          <a:p>
            <a:r>
              <a:rPr lang="fr-FR" sz="3200" b="1" dirty="0">
                <a:solidFill>
                  <a:schemeClr val="bg1"/>
                </a:solidFill>
              </a:rPr>
              <a:t>Données recueillies en Mai 2017</a:t>
            </a:r>
          </a:p>
        </p:txBody>
      </p:sp>
      <p:pic>
        <p:nvPicPr>
          <p:cNvPr id="14" name="Image 13">
            <a:extLst>
              <a:ext uri="{FF2B5EF4-FFF2-40B4-BE49-F238E27FC236}">
                <a16:creationId xmlns:a16="http://schemas.microsoft.com/office/drawing/2014/main" xmlns="" id="{AA7CCC01-A634-4A00-BCB6-6DE5063EA3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785" y="833560"/>
            <a:ext cx="4918350" cy="1685398"/>
          </a:xfrm>
          <a:prstGeom prst="rect">
            <a:avLst/>
          </a:prstGeom>
        </p:spPr>
      </p:pic>
      <p:sp>
        <p:nvSpPr>
          <p:cNvPr id="21" name="Rectangle 20"/>
          <p:cNvSpPr/>
          <p:nvPr/>
        </p:nvSpPr>
        <p:spPr>
          <a:xfrm>
            <a:off x="948756" y="15839680"/>
            <a:ext cx="20934207" cy="2354491"/>
          </a:xfrm>
          <a:prstGeom prst="rect">
            <a:avLst/>
          </a:prstGeom>
        </p:spPr>
        <p:txBody>
          <a:bodyPr wrap="square">
            <a:spAutoFit/>
          </a:bodyPr>
          <a:lstStyle/>
          <a:p>
            <a:pPr>
              <a:spcAft>
                <a:spcPts val="600"/>
              </a:spcAft>
            </a:pPr>
            <a:endParaRPr lang="fr-FR" sz="4400" b="0" i="0" dirty="0" smtClean="0">
              <a:solidFill>
                <a:srgbClr val="000000"/>
              </a:solidFill>
              <a:effectLst/>
              <a:latin typeface="Calibri Light" panose="020F0302020204030204" pitchFamily="34" charset="0"/>
            </a:endParaRPr>
          </a:p>
          <a:p>
            <a:pPr>
              <a:spcAft>
                <a:spcPts val="600"/>
              </a:spcAft>
            </a:pPr>
            <a:r>
              <a:rPr lang="fr-FR" sz="4400" dirty="0">
                <a:solidFill>
                  <a:srgbClr val="000000"/>
                </a:solidFill>
                <a:latin typeface="Calibri Light" panose="020F0302020204030204" pitchFamily="34" charset="0"/>
              </a:rPr>
              <a:t>Q</a:t>
            </a:r>
            <a:r>
              <a:rPr lang="fr-FR" sz="4400" b="0" i="0" dirty="0" smtClean="0">
                <a:solidFill>
                  <a:srgbClr val="000000"/>
                </a:solidFill>
                <a:effectLst/>
                <a:latin typeface="Calibri Light" panose="020F0302020204030204" pitchFamily="34" charset="0"/>
              </a:rPr>
              <a:t>uels supports pour écrire ? carnets, tablette, ordinateur, téléphone, autre …</a:t>
            </a:r>
          </a:p>
          <a:p>
            <a:pPr>
              <a:spcBef>
                <a:spcPts val="600"/>
              </a:spcBef>
            </a:pPr>
            <a:endParaRPr lang="fr-FR" sz="4400" b="0" i="0" dirty="0" smtClean="0">
              <a:solidFill>
                <a:srgbClr val="000000"/>
              </a:solidFill>
              <a:effectLst/>
              <a:latin typeface="Calibri Light" panose="020F0302020204030204" pitchFamily="34" charset="0"/>
            </a:endParaRPr>
          </a:p>
        </p:txBody>
      </p:sp>
      <p:sp>
        <p:nvSpPr>
          <p:cNvPr id="27" name="Rectangle 26">
            <a:extLst>
              <a:ext uri="{FF2B5EF4-FFF2-40B4-BE49-F238E27FC236}">
                <a16:creationId xmlns="" xmlns:a16="http://schemas.microsoft.com/office/drawing/2014/main" id="{6C89B6CD-2383-4ABC-B218-1BF98B84EEC5}"/>
              </a:ext>
            </a:extLst>
          </p:cNvPr>
          <p:cNvSpPr/>
          <p:nvPr/>
        </p:nvSpPr>
        <p:spPr>
          <a:xfrm>
            <a:off x="96339" y="14877435"/>
            <a:ext cx="13748657" cy="11550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000" b="1" dirty="0" smtClean="0">
                <a:solidFill>
                  <a:schemeClr val="bg1"/>
                </a:solidFill>
              </a:rPr>
              <a:t>Résultats</a:t>
            </a:r>
            <a:endParaRPr lang="fr-FR" sz="4000" b="1" dirty="0">
              <a:solidFill>
                <a:schemeClr val="bg1"/>
              </a:solidFill>
            </a:endParaRPr>
          </a:p>
        </p:txBody>
      </p:sp>
      <p:sp>
        <p:nvSpPr>
          <p:cNvPr id="6" name="ZoneTexte 5"/>
          <p:cNvSpPr txBox="1"/>
          <p:nvPr/>
        </p:nvSpPr>
        <p:spPr>
          <a:xfrm>
            <a:off x="987574" y="8966613"/>
            <a:ext cx="10335861" cy="5262979"/>
          </a:xfrm>
          <a:prstGeom prst="rect">
            <a:avLst/>
          </a:prstGeom>
          <a:noFill/>
        </p:spPr>
        <p:txBody>
          <a:bodyPr wrap="square" rtlCol="0">
            <a:spAutoFit/>
          </a:bodyPr>
          <a:lstStyle/>
          <a:p>
            <a:r>
              <a:rPr lang="fr-FR" sz="2800" dirty="0">
                <a:latin typeface="Verdana" charset="0"/>
                <a:ea typeface="Verdana" charset="0"/>
                <a:cs typeface="Verdana" charset="0"/>
              </a:rPr>
              <a:t>Une enquête a été conduite auprès de 9 écrivains professionnels. </a:t>
            </a:r>
            <a:r>
              <a:rPr lang="fr-FR" sz="2800" dirty="0" smtClean="0">
                <a:latin typeface="Verdana" charset="0"/>
                <a:ea typeface="Verdana" charset="0"/>
                <a:cs typeface="Verdana" charset="0"/>
              </a:rPr>
              <a:t>5 d’entre </a:t>
            </a:r>
            <a:r>
              <a:rPr lang="fr-FR" sz="2800" dirty="0">
                <a:latin typeface="Verdana" charset="0"/>
                <a:ea typeface="Verdana" charset="0"/>
                <a:cs typeface="Verdana" charset="0"/>
              </a:rPr>
              <a:t>eux n’utilisent que des carnets papier pour leur travail de création alors que </a:t>
            </a:r>
            <a:r>
              <a:rPr lang="fr-FR" sz="2800" dirty="0" smtClean="0">
                <a:latin typeface="Verdana" charset="0"/>
                <a:ea typeface="Verdana" charset="0"/>
                <a:cs typeface="Verdana" charset="0"/>
              </a:rPr>
              <a:t>4 autres utilisent </a:t>
            </a:r>
            <a:r>
              <a:rPr lang="fr-FR" sz="2800" dirty="0">
                <a:latin typeface="Verdana" charset="0"/>
                <a:ea typeface="Verdana" charset="0"/>
                <a:cs typeface="Verdana" charset="0"/>
              </a:rPr>
              <a:t>également des outils numériques. Afin de déterminer l’impact de ces outils sur les représentations et les pratiques des écrivains, l’enquête </a:t>
            </a:r>
            <a:r>
              <a:rPr lang="fr-FR" sz="2800" dirty="0" smtClean="0">
                <a:latin typeface="Verdana" charset="0"/>
                <a:ea typeface="Verdana" charset="0"/>
                <a:cs typeface="Verdana" charset="0"/>
              </a:rPr>
              <a:t>a </a:t>
            </a:r>
            <a:r>
              <a:rPr lang="fr-FR" sz="2800" dirty="0">
                <a:latin typeface="Verdana" charset="0"/>
                <a:ea typeface="Verdana" charset="0"/>
                <a:cs typeface="Verdana" charset="0"/>
              </a:rPr>
              <a:t>porté sur leur expérience en tant qu’écrivain, </a:t>
            </a:r>
            <a:r>
              <a:rPr lang="fr-FR" sz="2800" dirty="0" smtClean="0">
                <a:latin typeface="Verdana" charset="0"/>
                <a:ea typeface="Verdana" charset="0"/>
                <a:cs typeface="Verdana" charset="0"/>
              </a:rPr>
              <a:t>les formats et usages </a:t>
            </a:r>
            <a:r>
              <a:rPr lang="fr-FR" sz="2800" dirty="0">
                <a:latin typeface="Verdana" charset="0"/>
                <a:ea typeface="Verdana" charset="0"/>
                <a:cs typeface="Verdana" charset="0"/>
              </a:rPr>
              <a:t>de leurs supports de prise de notes (carnet, cahier, ordinateur, tablette, téléphone</a:t>
            </a:r>
            <a:r>
              <a:rPr lang="fr-FR" sz="2800" dirty="0" smtClean="0">
                <a:latin typeface="Verdana" charset="0"/>
                <a:ea typeface="Verdana" charset="0"/>
                <a:cs typeface="Verdana" charset="0"/>
              </a:rPr>
              <a:t>…), et les avantages et inconvénients </a:t>
            </a:r>
            <a:r>
              <a:rPr lang="fr-FR" sz="2800" dirty="0">
                <a:latin typeface="Verdana" charset="0"/>
                <a:ea typeface="Verdana" charset="0"/>
                <a:cs typeface="Verdana" charset="0"/>
              </a:rPr>
              <a:t>de chaque type de support </a:t>
            </a:r>
            <a:r>
              <a:rPr lang="fr-FR" sz="2800" dirty="0" smtClean="0">
                <a:latin typeface="Verdana" charset="0"/>
                <a:ea typeface="Verdana" charset="0"/>
                <a:cs typeface="Verdana" charset="0"/>
              </a:rPr>
              <a:t>pour les processus </a:t>
            </a:r>
            <a:r>
              <a:rPr lang="fr-FR" sz="2800" dirty="0">
                <a:latin typeface="Verdana" charset="0"/>
                <a:ea typeface="Verdana" charset="0"/>
                <a:cs typeface="Verdana" charset="0"/>
              </a:rPr>
              <a:t>engagés dans l’écriture </a:t>
            </a:r>
            <a:r>
              <a:rPr lang="fr-FR" sz="2800" dirty="0" smtClean="0">
                <a:latin typeface="Verdana" charset="0"/>
                <a:ea typeface="Verdana" charset="0"/>
                <a:cs typeface="Verdana" charset="0"/>
              </a:rPr>
              <a:t>créative. </a:t>
            </a:r>
            <a:endParaRPr lang="fr-FR" sz="2800" dirty="0">
              <a:latin typeface="Verdana" charset="0"/>
              <a:ea typeface="Verdana" charset="0"/>
              <a:cs typeface="Verdana" charset="0"/>
            </a:endParaRPr>
          </a:p>
          <a:p>
            <a:endParaRPr lang="fr-FR" sz="2800" dirty="0"/>
          </a:p>
        </p:txBody>
      </p:sp>
      <p:grpSp>
        <p:nvGrpSpPr>
          <p:cNvPr id="63" name="Grouper 62"/>
          <p:cNvGrpSpPr/>
          <p:nvPr/>
        </p:nvGrpSpPr>
        <p:grpSpPr>
          <a:xfrm>
            <a:off x="14761830" y="16625418"/>
            <a:ext cx="7628724" cy="7108653"/>
            <a:chOff x="14644458" y="19270638"/>
            <a:chExt cx="8660562" cy="8131628"/>
          </a:xfrm>
        </p:grpSpPr>
        <p:pic>
          <p:nvPicPr>
            <p:cNvPr id="32" name="Image 31" descr="Rplot Formes num.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07300" y="19270638"/>
              <a:ext cx="8131628" cy="8131628"/>
            </a:xfrm>
            <a:prstGeom prst="rect">
              <a:avLst/>
            </a:prstGeom>
          </p:spPr>
        </p:pic>
        <p:sp>
          <p:nvSpPr>
            <p:cNvPr id="33" name="Rectangle 32">
              <a:extLst>
                <a:ext uri="{FF2B5EF4-FFF2-40B4-BE49-F238E27FC236}">
                  <a16:creationId xmlns="" xmlns:a16="http://schemas.microsoft.com/office/drawing/2014/main" id="{6C89B6CD-2383-4ABC-B218-1BF98B84EEC5}"/>
                </a:ext>
              </a:extLst>
            </p:cNvPr>
            <p:cNvSpPr/>
            <p:nvPr/>
          </p:nvSpPr>
          <p:spPr>
            <a:xfrm>
              <a:off x="14644458" y="20732705"/>
              <a:ext cx="8660562" cy="44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smtClean="0">
                  <a:solidFill>
                    <a:srgbClr val="2F5597"/>
                  </a:solidFill>
                </a:rPr>
                <a:t>                         USAGERS PAPIER		</a:t>
              </a:r>
              <a:endParaRPr lang="fr-FR" sz="3200" dirty="0">
                <a:solidFill>
                  <a:srgbClr val="2F5597"/>
                </a:solidFill>
              </a:endParaRPr>
            </a:p>
          </p:txBody>
        </p:sp>
      </p:grpSp>
      <p:sp>
        <p:nvSpPr>
          <p:cNvPr id="36" name="ZoneTexte 35"/>
          <p:cNvSpPr txBox="1"/>
          <p:nvPr/>
        </p:nvSpPr>
        <p:spPr>
          <a:xfrm>
            <a:off x="960536" y="17823191"/>
            <a:ext cx="9585012" cy="5124480"/>
          </a:xfrm>
          <a:prstGeom prst="rect">
            <a:avLst/>
          </a:prstGeom>
          <a:noFill/>
        </p:spPr>
        <p:txBody>
          <a:bodyPr wrap="square" rtlCol="0">
            <a:spAutoFit/>
          </a:bodyPr>
          <a:lstStyle/>
          <a:p>
            <a:r>
              <a:rPr lang="fr-FR" sz="2400" u="sng" dirty="0"/>
              <a:t>Stéphanie </a:t>
            </a:r>
            <a:r>
              <a:rPr lang="fr-FR" sz="2400" u="sng" dirty="0" err="1" smtClean="0"/>
              <a:t>Dupays</a:t>
            </a:r>
            <a:r>
              <a:rPr lang="fr-FR" sz="2400" u="sng" dirty="0" smtClean="0"/>
              <a:t> </a:t>
            </a:r>
            <a:r>
              <a:rPr lang="fr-FR" sz="2400" dirty="0" smtClean="0"/>
              <a:t>(usage </a:t>
            </a:r>
            <a:r>
              <a:rPr lang="fr-FR" sz="2400" dirty="0"/>
              <a:t>carnets papier et numérique)</a:t>
            </a:r>
          </a:p>
          <a:p>
            <a:r>
              <a:rPr lang="fr-FR" sz="2400" dirty="0" smtClean="0"/>
              <a:t> </a:t>
            </a:r>
            <a:r>
              <a:rPr lang="fr-FR" sz="2400" i="1" dirty="0" smtClean="0">
                <a:latin typeface="+mj-lt"/>
              </a:rPr>
              <a:t>J’utilise carnets</a:t>
            </a:r>
            <a:r>
              <a:rPr lang="fr-FR" sz="2400" i="1" dirty="0">
                <a:latin typeface="+mj-lt"/>
              </a:rPr>
              <a:t>, ordinateur, bloc note du téléphone et </a:t>
            </a:r>
            <a:r>
              <a:rPr lang="fr-FR" sz="2400" i="1" dirty="0" smtClean="0">
                <a:latin typeface="+mj-lt"/>
              </a:rPr>
              <a:t>plus rarement cahier </a:t>
            </a:r>
            <a:r>
              <a:rPr lang="fr-FR" sz="2400" i="1" dirty="0">
                <a:latin typeface="+mj-lt"/>
              </a:rPr>
              <a:t>(et mêmes feuilles </a:t>
            </a:r>
            <a:r>
              <a:rPr lang="fr-FR" sz="2400" i="1" dirty="0" smtClean="0">
                <a:latin typeface="+mj-lt"/>
              </a:rPr>
              <a:t>volantes en l’absence de carnet)</a:t>
            </a:r>
          </a:p>
          <a:p>
            <a:pPr>
              <a:spcBef>
                <a:spcPts val="600"/>
              </a:spcBef>
            </a:pPr>
            <a:r>
              <a:rPr lang="fr-FR" sz="2400" i="1" dirty="0">
                <a:latin typeface="+mj-lt"/>
              </a:rPr>
              <a:t>L</a:t>
            </a:r>
            <a:r>
              <a:rPr lang="fr-FR" sz="2400" i="1" dirty="0" smtClean="0">
                <a:latin typeface="+mj-lt"/>
              </a:rPr>
              <a:t>’usage </a:t>
            </a:r>
            <a:r>
              <a:rPr lang="fr-FR" sz="2400" i="1" dirty="0">
                <a:latin typeface="+mj-lt"/>
              </a:rPr>
              <a:t>de la note et de la documentation en général est très important : pour la construction des personnages (« éléments de langage » </a:t>
            </a:r>
            <a:r>
              <a:rPr lang="fr-FR" sz="2400" i="1" dirty="0" smtClean="0">
                <a:latin typeface="+mj-lt"/>
              </a:rPr>
              <a:t>que </a:t>
            </a:r>
            <a:r>
              <a:rPr lang="fr-FR" sz="2400" i="1" dirty="0">
                <a:latin typeface="+mj-lt"/>
              </a:rPr>
              <a:t>je mets dans la bouche des personnages </a:t>
            </a:r>
            <a:r>
              <a:rPr lang="fr-FR" sz="2400" i="1" dirty="0" smtClean="0">
                <a:latin typeface="+mj-lt"/>
              </a:rPr>
              <a:t>avec </a:t>
            </a:r>
            <a:r>
              <a:rPr lang="fr-FR" sz="2400" i="1" dirty="0">
                <a:latin typeface="+mj-lt"/>
              </a:rPr>
              <a:t>le vocabulaire, les tics d’expression de leur milieu), pour la </a:t>
            </a:r>
            <a:r>
              <a:rPr lang="fr-FR" sz="2400" i="1" dirty="0" smtClean="0">
                <a:latin typeface="+mj-lt"/>
              </a:rPr>
              <a:t>véracité </a:t>
            </a:r>
            <a:r>
              <a:rPr lang="fr-FR" sz="2400" i="1" dirty="0">
                <a:latin typeface="+mj-lt"/>
              </a:rPr>
              <a:t>des </a:t>
            </a:r>
            <a:r>
              <a:rPr lang="fr-FR" sz="2400" i="1" dirty="0" smtClean="0">
                <a:latin typeface="+mj-lt"/>
              </a:rPr>
              <a:t>lieux…</a:t>
            </a:r>
          </a:p>
          <a:p>
            <a:pPr>
              <a:spcBef>
                <a:spcPts val="600"/>
              </a:spcBef>
            </a:pPr>
            <a:r>
              <a:rPr lang="fr-FR" sz="2400" i="1" dirty="0" smtClean="0">
                <a:latin typeface="+mj-lt"/>
              </a:rPr>
              <a:t>Au </a:t>
            </a:r>
            <a:r>
              <a:rPr lang="fr-FR" sz="2400" i="1" dirty="0">
                <a:latin typeface="+mj-lt"/>
              </a:rPr>
              <a:t>début j’ai essayé d’utiliser des cahiers et je suis rapidement revenue au fichier numérique en raison de la plus grande facilité à organiser le texte. </a:t>
            </a:r>
          </a:p>
          <a:p>
            <a:pPr>
              <a:spcBef>
                <a:spcPts val="600"/>
              </a:spcBef>
            </a:pPr>
            <a:r>
              <a:rPr lang="fr-FR" sz="2400" i="1" dirty="0">
                <a:latin typeface="+mj-lt"/>
              </a:rPr>
              <a:t>Une évolution dans le sens d’une meilleure organisation (moins de fichiers foisonnants) serait souhaitable. Il faudrait peut-être que je vois quel usage je peux faire d’une tablette (plus facile à transporter que l’ordi)</a:t>
            </a:r>
          </a:p>
          <a:p>
            <a:endParaRPr lang="fr-FR" sz="2400" i="1" dirty="0">
              <a:latin typeface="+mj-lt"/>
            </a:endParaRPr>
          </a:p>
        </p:txBody>
      </p:sp>
      <p:sp>
        <p:nvSpPr>
          <p:cNvPr id="37" name="Rectangle 36"/>
          <p:cNvSpPr/>
          <p:nvPr/>
        </p:nvSpPr>
        <p:spPr>
          <a:xfrm>
            <a:off x="21114819" y="17693845"/>
            <a:ext cx="6930829" cy="3330655"/>
          </a:xfrm>
          <a:prstGeom prst="rect">
            <a:avLst/>
          </a:prstGeom>
        </p:spPr>
        <p:txBody>
          <a:bodyPr wrap="square">
            <a:spAutoFit/>
          </a:bodyPr>
          <a:lstStyle/>
          <a:p>
            <a:pPr>
              <a:lnSpc>
                <a:spcPct val="107000"/>
              </a:lnSpc>
            </a:pPr>
            <a:r>
              <a:rPr lang="fr-FR" sz="2400" u="sng" dirty="0"/>
              <a:t>Nicolas Mathieu </a:t>
            </a:r>
            <a:r>
              <a:rPr lang="fr-FR" sz="2400" dirty="0"/>
              <a:t>(usage de carnets papier </a:t>
            </a:r>
            <a:r>
              <a:rPr lang="fr-FR" sz="2400" dirty="0" smtClean="0"/>
              <a:t>seuls)</a:t>
            </a:r>
            <a:endParaRPr lang="fr-FR" sz="2400" dirty="0"/>
          </a:p>
          <a:p>
            <a:pPr>
              <a:lnSpc>
                <a:spcPct val="107000"/>
              </a:lnSpc>
              <a:spcAft>
                <a:spcPts val="0"/>
              </a:spcAft>
            </a:pPr>
            <a:r>
              <a:rPr lang="fr-FR" sz="2400" i="1" dirty="0" smtClean="0">
                <a:latin typeface="+mj-lt"/>
                <a:ea typeface="Calibri" panose="020F0502020204030204" pitchFamily="34" charset="0"/>
                <a:cs typeface="Times New Roman" panose="02020603050405020304" pitchFamily="18" charset="0"/>
              </a:rPr>
              <a:t>J’utilise </a:t>
            </a:r>
            <a:r>
              <a:rPr lang="fr-FR" sz="2400" i="1" dirty="0">
                <a:latin typeface="+mj-lt"/>
                <a:ea typeface="Calibri" panose="020F0502020204030204" pitchFamily="34" charset="0"/>
                <a:cs typeface="Times New Roman" panose="02020603050405020304" pitchFamily="18" charset="0"/>
              </a:rPr>
              <a:t>des cahiers, souvent un ou deux, gros </a:t>
            </a:r>
            <a:r>
              <a:rPr lang="fr-FR" sz="2400" i="1" dirty="0" smtClean="0">
                <a:latin typeface="+mj-lt"/>
                <a:ea typeface="Calibri" panose="020F0502020204030204" pitchFamily="34" charset="0"/>
                <a:cs typeface="Times New Roman" panose="02020603050405020304" pitchFamily="18" charset="0"/>
              </a:rPr>
              <a:t>carreaux. </a:t>
            </a:r>
            <a:r>
              <a:rPr lang="fr-FR" sz="2400" i="1" dirty="0">
                <a:latin typeface="+mj-lt"/>
                <a:ea typeface="Calibri" panose="020F0502020204030204" pitchFamily="34" charset="0"/>
                <a:cs typeface="Times New Roman" panose="02020603050405020304" pitchFamily="18" charset="0"/>
              </a:rPr>
              <a:t>Et parfois des blocs de plus petite </a:t>
            </a:r>
            <a:r>
              <a:rPr lang="fr-FR" sz="2400" i="1" dirty="0" smtClean="0">
                <a:latin typeface="+mj-lt"/>
                <a:ea typeface="Calibri" panose="020F0502020204030204" pitchFamily="34" charset="0"/>
                <a:cs typeface="Times New Roman" panose="02020603050405020304" pitchFamily="18" charset="0"/>
              </a:rPr>
              <a:t>taille </a:t>
            </a:r>
            <a:r>
              <a:rPr lang="fr-FR" sz="2400" i="1" dirty="0">
                <a:latin typeface="+mj-lt"/>
                <a:ea typeface="Calibri" panose="020F0502020204030204" pitchFamily="34" charset="0"/>
                <a:cs typeface="Times New Roman" panose="02020603050405020304" pitchFamily="18" charset="0"/>
              </a:rPr>
              <a:t>quand je vais sur le terrain.</a:t>
            </a:r>
            <a:endParaRPr lang="fr-FR" sz="2400" dirty="0">
              <a:latin typeface="+mj-lt"/>
              <a:ea typeface="Calibri" panose="020F0502020204030204" pitchFamily="34" charset="0"/>
              <a:cs typeface="Times New Roman" panose="02020603050405020304" pitchFamily="18" charset="0"/>
            </a:endParaRPr>
          </a:p>
          <a:p>
            <a:pPr>
              <a:lnSpc>
                <a:spcPct val="107000"/>
              </a:lnSpc>
              <a:spcBef>
                <a:spcPts val="600"/>
              </a:spcBef>
              <a:spcAft>
                <a:spcPts val="0"/>
              </a:spcAft>
            </a:pPr>
            <a:r>
              <a:rPr lang="fr-FR" sz="2400" i="1" dirty="0" smtClean="0">
                <a:latin typeface="+mj-lt"/>
                <a:ea typeface="Times New Roman" panose="02020603050405020304" pitchFamily="18" charset="0"/>
                <a:cs typeface="Times New Roman" panose="02020603050405020304" pitchFamily="18" charset="0"/>
              </a:rPr>
              <a:t>Je </a:t>
            </a:r>
            <a:r>
              <a:rPr lang="fr-FR" sz="2400" i="1" dirty="0">
                <a:latin typeface="+mj-lt"/>
                <a:ea typeface="Times New Roman" panose="02020603050405020304" pitchFamily="18" charset="0"/>
                <a:cs typeface="Times New Roman" panose="02020603050405020304" pitchFamily="18" charset="0"/>
              </a:rPr>
              <a:t>travaille toujours en trois temps plus </a:t>
            </a:r>
            <a:r>
              <a:rPr lang="fr-FR" sz="2400" i="1" dirty="0" smtClean="0">
                <a:latin typeface="+mj-lt"/>
                <a:ea typeface="Times New Roman" panose="02020603050405020304" pitchFamily="18" charset="0"/>
                <a:cs typeface="Times New Roman" panose="02020603050405020304" pitchFamily="18" charset="0"/>
              </a:rPr>
              <a:t>un : </a:t>
            </a:r>
            <a:r>
              <a:rPr lang="fr-FR" sz="2400" i="1" dirty="0">
                <a:latin typeface="+mj-lt"/>
                <a:ea typeface="Times New Roman" panose="02020603050405020304" pitchFamily="18" charset="0"/>
                <a:cs typeface="Times New Roman" panose="02020603050405020304" pitchFamily="18" charset="0"/>
              </a:rPr>
              <a:t>récolte (vrac), brassage (tri), montage (essais tous azimuts), remontages (nouveaux essais). C'est une méthode </a:t>
            </a:r>
            <a:r>
              <a:rPr lang="fr-FR" sz="2400" i="1" dirty="0" smtClean="0">
                <a:latin typeface="+mj-lt"/>
                <a:ea typeface="Times New Roman" panose="02020603050405020304" pitchFamily="18" charset="0"/>
                <a:cs typeface="Times New Roman" panose="02020603050405020304" pitchFamily="18" charset="0"/>
              </a:rPr>
              <a:t>propre </a:t>
            </a:r>
            <a:r>
              <a:rPr lang="fr-FR" sz="2400" i="1" dirty="0">
                <a:latin typeface="+mj-lt"/>
                <a:ea typeface="Times New Roman" panose="02020603050405020304" pitchFamily="18" charset="0"/>
                <a:cs typeface="Times New Roman" panose="02020603050405020304" pitchFamily="18" charset="0"/>
              </a:rPr>
              <a:t>au cinéma, mais </a:t>
            </a:r>
            <a:r>
              <a:rPr lang="fr-FR" sz="2400" i="1" dirty="0" smtClean="0">
                <a:latin typeface="+mj-lt"/>
                <a:ea typeface="Times New Roman" panose="02020603050405020304" pitchFamily="18" charset="0"/>
                <a:cs typeface="Times New Roman" panose="02020603050405020304" pitchFamily="18" charset="0"/>
              </a:rPr>
              <a:t>je fonctionne </a:t>
            </a:r>
            <a:r>
              <a:rPr lang="fr-FR" sz="2400" i="1" dirty="0">
                <a:ea typeface="Times New Roman" panose="02020603050405020304" pitchFamily="18" charset="0"/>
                <a:cs typeface="Times New Roman" panose="02020603050405020304" pitchFamily="18" charset="0"/>
              </a:rPr>
              <a:t>comme ça </a:t>
            </a:r>
            <a:r>
              <a:rPr lang="fr-FR" sz="2400" i="1" dirty="0" smtClean="0">
                <a:latin typeface="+mj-lt"/>
                <a:ea typeface="Times New Roman" panose="02020603050405020304" pitchFamily="18" charset="0"/>
                <a:cs typeface="Times New Roman" panose="02020603050405020304" pitchFamily="18" charset="0"/>
              </a:rPr>
              <a:t>.</a:t>
            </a:r>
            <a:endParaRPr lang="fr-FR" sz="2400" dirty="0">
              <a:latin typeface="+mj-lt"/>
              <a:ea typeface="Calibri" panose="020F0502020204030204" pitchFamily="34" charset="0"/>
              <a:cs typeface="Times New Roman" panose="02020603050405020304" pitchFamily="18" charset="0"/>
            </a:endParaRPr>
          </a:p>
        </p:txBody>
      </p:sp>
      <p:grpSp>
        <p:nvGrpSpPr>
          <p:cNvPr id="58" name="Grouper 57"/>
          <p:cNvGrpSpPr/>
          <p:nvPr/>
        </p:nvGrpSpPr>
        <p:grpSpPr>
          <a:xfrm>
            <a:off x="10238505" y="17509575"/>
            <a:ext cx="6535296" cy="5352734"/>
            <a:chOff x="11156023" y="20478153"/>
            <a:chExt cx="6890548" cy="5804998"/>
          </a:xfrm>
        </p:grpSpPr>
        <p:pic>
          <p:nvPicPr>
            <p:cNvPr id="31" name="Image 30" descr="Rplot Formes pap.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8744" y="20478153"/>
              <a:ext cx="5804998" cy="5804998"/>
            </a:xfrm>
            <a:prstGeom prst="rect">
              <a:avLst/>
            </a:prstGeom>
          </p:spPr>
        </p:pic>
        <p:sp>
          <p:nvSpPr>
            <p:cNvPr id="38" name="Rectangle 37"/>
            <p:cNvSpPr/>
            <p:nvPr/>
          </p:nvSpPr>
          <p:spPr>
            <a:xfrm>
              <a:off x="11156023" y="20558051"/>
              <a:ext cx="6890548" cy="584775"/>
            </a:xfrm>
            <a:prstGeom prst="rect">
              <a:avLst/>
            </a:prstGeom>
          </p:spPr>
          <p:txBody>
            <a:bodyPr wrap="square">
              <a:spAutoFit/>
            </a:bodyPr>
            <a:lstStyle/>
            <a:p>
              <a:r>
                <a:rPr lang="fr-FR" sz="3200" dirty="0">
                  <a:solidFill>
                    <a:srgbClr val="2F5597"/>
                  </a:solidFill>
                </a:rPr>
                <a:t>USAGERS PAPIER ET NUMERIQUE</a:t>
              </a:r>
            </a:p>
          </p:txBody>
        </p:sp>
      </p:grpSp>
      <p:sp>
        <p:nvSpPr>
          <p:cNvPr id="43" name="ZoneTexte 42"/>
          <p:cNvSpPr txBox="1"/>
          <p:nvPr/>
        </p:nvSpPr>
        <p:spPr>
          <a:xfrm>
            <a:off x="913583" y="23896161"/>
            <a:ext cx="26191028" cy="2462213"/>
          </a:xfrm>
          <a:prstGeom prst="rect">
            <a:avLst/>
          </a:prstGeom>
          <a:noFill/>
        </p:spPr>
        <p:txBody>
          <a:bodyPr wrap="square" rtlCol="0">
            <a:spAutoFit/>
          </a:bodyPr>
          <a:lstStyle/>
          <a:p>
            <a:r>
              <a:rPr lang="fr-FR" sz="2400" i="1" u="sng" dirty="0"/>
              <a:t>Stéphanie </a:t>
            </a:r>
            <a:r>
              <a:rPr lang="fr-FR" sz="2400" i="1" u="sng" dirty="0" err="1" smtClean="0"/>
              <a:t>Dupays</a:t>
            </a:r>
            <a:r>
              <a:rPr lang="fr-FR" sz="2400" i="1" u="sng" dirty="0" smtClean="0"/>
              <a:t> </a:t>
            </a:r>
            <a:r>
              <a:rPr lang="fr-FR" sz="2400" dirty="0" smtClean="0"/>
              <a:t>(usage </a:t>
            </a:r>
            <a:r>
              <a:rPr lang="fr-FR" sz="2400" dirty="0"/>
              <a:t>carnets papier et numérique)</a:t>
            </a:r>
          </a:p>
          <a:p>
            <a:r>
              <a:rPr lang="fr-FR" sz="2400" i="1" dirty="0" smtClean="0"/>
              <a:t>Dans des </a:t>
            </a:r>
            <a:r>
              <a:rPr lang="fr-FR" sz="2400" i="1" dirty="0"/>
              <a:t>lieux et </a:t>
            </a:r>
            <a:r>
              <a:rPr lang="fr-FR" sz="2400" i="1" dirty="0" smtClean="0"/>
              <a:t>occasions </a:t>
            </a:r>
            <a:r>
              <a:rPr lang="fr-FR" sz="2400" i="1" dirty="0"/>
              <a:t>de la vie courante où j’attrape au vol une expression, une scène (par exemple une phrase lors d’un dîner entre amis inscrite sur le carnet pendant le trajet retour). Pas nécessairement à usage littéraire direct </a:t>
            </a:r>
            <a:r>
              <a:rPr lang="fr-FR" sz="2400" i="1" dirty="0" smtClean="0"/>
              <a:t>(</a:t>
            </a:r>
            <a:r>
              <a:rPr lang="fr-FR" sz="2400" i="1" dirty="0"/>
              <a:t>pas pour le roman en cours mais </a:t>
            </a:r>
            <a:r>
              <a:rPr lang="fr-FR" sz="2400" i="1" dirty="0" smtClean="0"/>
              <a:t>pour </a:t>
            </a:r>
            <a:r>
              <a:rPr lang="fr-FR" sz="2400" i="1" dirty="0"/>
              <a:t>plus </a:t>
            </a:r>
            <a:r>
              <a:rPr lang="fr-FR" sz="2400" i="1" dirty="0" smtClean="0"/>
              <a:t>tard éventuellement).  </a:t>
            </a:r>
            <a:r>
              <a:rPr lang="fr-FR" sz="2400" i="1" dirty="0"/>
              <a:t>Prise de notes en interview (en plus de l’enregistrement) car le carnet papier crée moins de barrière que l’écran de l’ordi. </a:t>
            </a:r>
          </a:p>
          <a:p>
            <a:pPr>
              <a:spcBef>
                <a:spcPts val="600"/>
              </a:spcBef>
            </a:pPr>
            <a:r>
              <a:rPr lang="fr-FR" sz="2400" i="1" dirty="0" smtClean="0"/>
              <a:t>Sur </a:t>
            </a:r>
            <a:r>
              <a:rPr lang="fr-FR" sz="2400" i="1" dirty="0"/>
              <a:t>le carnet papier on prend en note des textes plus </a:t>
            </a:r>
            <a:r>
              <a:rPr lang="fr-FR" sz="2400" i="1" dirty="0" smtClean="0"/>
              <a:t>courts (</a:t>
            </a:r>
            <a:r>
              <a:rPr lang="mr-IN" sz="2400" i="1" dirty="0" smtClean="0"/>
              <a:t>…</a:t>
            </a:r>
            <a:r>
              <a:rPr lang="fr-FR" sz="2400" i="1" dirty="0" smtClean="0"/>
              <a:t>)</a:t>
            </a:r>
            <a:r>
              <a:rPr lang="fr-FR" sz="2400" i="1" dirty="0"/>
              <a:t> </a:t>
            </a:r>
            <a:r>
              <a:rPr lang="fr-FR" sz="2400" i="1" dirty="0" smtClean="0"/>
              <a:t>j’utilise </a:t>
            </a:r>
            <a:r>
              <a:rPr lang="fr-FR" sz="2400" i="1" dirty="0"/>
              <a:t>le papier à l’extérieur de chez </a:t>
            </a:r>
            <a:r>
              <a:rPr lang="fr-FR" sz="2400" i="1" dirty="0" smtClean="0"/>
              <a:t>moi.</a:t>
            </a:r>
            <a:endParaRPr lang="fr-FR" sz="2400" i="1" dirty="0"/>
          </a:p>
          <a:p>
            <a:r>
              <a:rPr lang="fr-FR" sz="2400" i="1" dirty="0" smtClean="0"/>
              <a:t>Avantages</a:t>
            </a:r>
            <a:r>
              <a:rPr lang="fr-FR" sz="2400" i="1" dirty="0"/>
              <a:t> : discrétion (prendre des notes au vol dans des endroits sans ordi, dans la rue, chez des amis, dans les transports) ;  </a:t>
            </a:r>
          </a:p>
          <a:p>
            <a:pPr>
              <a:spcBef>
                <a:spcPts val="600"/>
              </a:spcBef>
            </a:pPr>
            <a:r>
              <a:rPr lang="fr-FR" sz="2400" i="1" dirty="0" smtClean="0"/>
              <a:t>Inconvénients</a:t>
            </a:r>
            <a:r>
              <a:rPr lang="fr-FR" sz="2400" i="1" dirty="0"/>
              <a:t> : le carnet est linéaire, on ne peut pas réorganiser les notes</a:t>
            </a:r>
            <a:r>
              <a:rPr lang="fr-FR" sz="2400" i="1" dirty="0" smtClean="0"/>
              <a:t>.</a:t>
            </a:r>
            <a:endParaRPr lang="fr-FR" sz="2400" i="1" dirty="0"/>
          </a:p>
        </p:txBody>
      </p:sp>
      <p:sp>
        <p:nvSpPr>
          <p:cNvPr id="44" name="Rectangle 43"/>
          <p:cNvSpPr/>
          <p:nvPr/>
        </p:nvSpPr>
        <p:spPr>
          <a:xfrm>
            <a:off x="913583" y="26488441"/>
            <a:ext cx="16361424" cy="4919488"/>
          </a:xfrm>
          <a:prstGeom prst="rect">
            <a:avLst/>
          </a:prstGeom>
        </p:spPr>
        <p:txBody>
          <a:bodyPr wrap="square">
            <a:spAutoFit/>
          </a:bodyPr>
          <a:lstStyle/>
          <a:p>
            <a:pPr>
              <a:lnSpc>
                <a:spcPct val="107000"/>
              </a:lnSpc>
            </a:pPr>
            <a:r>
              <a:rPr lang="fr-FR" sz="2400" u="sng" dirty="0"/>
              <a:t>Nicolas Mathieu </a:t>
            </a:r>
            <a:r>
              <a:rPr lang="fr-FR" sz="2400" dirty="0"/>
              <a:t>(usage de carnets papier </a:t>
            </a:r>
            <a:r>
              <a:rPr lang="fr-FR" sz="2400" dirty="0" smtClean="0"/>
              <a:t>seuls)</a:t>
            </a:r>
            <a:endParaRPr lang="fr-FR" sz="2400" dirty="0"/>
          </a:p>
          <a:p>
            <a:r>
              <a:rPr lang="fr-FR" sz="2400" i="1" dirty="0"/>
              <a:t>Je fais différents usage </a:t>
            </a:r>
            <a:r>
              <a:rPr lang="fr-FR" sz="2400" i="1" dirty="0" smtClean="0"/>
              <a:t>des carnets papier</a:t>
            </a:r>
            <a:r>
              <a:rPr lang="fr-FR" sz="2400" i="1" dirty="0"/>
              <a:t> : </a:t>
            </a:r>
          </a:p>
          <a:p>
            <a:pPr marL="342900" indent="-342900">
              <a:buFontTx/>
              <a:buChar char="-"/>
            </a:pPr>
            <a:r>
              <a:rPr lang="fr-FR" sz="2400" i="1" dirty="0" smtClean="0"/>
              <a:t>Des </a:t>
            </a:r>
            <a:r>
              <a:rPr lang="fr-FR" sz="2400" i="1" dirty="0"/>
              <a:t>tentatives de construction </a:t>
            </a:r>
            <a:r>
              <a:rPr lang="fr-FR" sz="2400" i="1" dirty="0" smtClean="0"/>
              <a:t>dramaturgique, des </a:t>
            </a:r>
            <a:r>
              <a:rPr lang="fr-FR" sz="2400" i="1" dirty="0"/>
              <a:t>plans, par chapitre. L’enchainement de l’action, des situations, etc. </a:t>
            </a:r>
            <a:endParaRPr lang="fr-FR" sz="2400" i="1" dirty="0" smtClean="0"/>
          </a:p>
          <a:p>
            <a:pPr marL="342900" indent="-342900">
              <a:buFontTx/>
              <a:buChar char="-"/>
            </a:pPr>
            <a:r>
              <a:rPr lang="fr-FR" sz="2400" i="1" dirty="0" smtClean="0"/>
              <a:t>Des </a:t>
            </a:r>
            <a:r>
              <a:rPr lang="fr-FR" sz="2400" i="1" dirty="0"/>
              <a:t>listes : personnages, lieux, habitudes des personnages, type de voitures utilisées, armes, etc. </a:t>
            </a:r>
            <a:endParaRPr lang="fr-FR" sz="2400" i="1" dirty="0" smtClean="0"/>
          </a:p>
          <a:p>
            <a:pPr marL="342900" indent="-342900">
              <a:buFontTx/>
              <a:buChar char="-"/>
            </a:pPr>
            <a:r>
              <a:rPr lang="fr-FR" sz="2400" i="1" dirty="0" smtClean="0"/>
              <a:t>Des </a:t>
            </a:r>
            <a:r>
              <a:rPr lang="fr-FR" sz="2400" i="1" dirty="0"/>
              <a:t>prises de note d’après les livres ou documents audiovisuels que je consulte. </a:t>
            </a:r>
            <a:r>
              <a:rPr lang="fr-FR" sz="2400" i="1" dirty="0" smtClean="0"/>
              <a:t>- Des </a:t>
            </a:r>
            <a:r>
              <a:rPr lang="fr-FR" sz="2400" i="1" dirty="0"/>
              <a:t>chronologies.</a:t>
            </a:r>
          </a:p>
          <a:p>
            <a:r>
              <a:rPr lang="fr-FR" sz="2400" i="1" dirty="0" smtClean="0"/>
              <a:t>Le </a:t>
            </a:r>
            <a:r>
              <a:rPr lang="fr-FR" sz="2400" i="1" dirty="0"/>
              <a:t>papier fixe une image, </a:t>
            </a:r>
            <a:r>
              <a:rPr lang="fr-FR" sz="2400" i="1" dirty="0" smtClean="0"/>
              <a:t>permet </a:t>
            </a:r>
            <a:r>
              <a:rPr lang="fr-FR" sz="2400" i="1" dirty="0"/>
              <a:t>de mémoriser, de visualiser, de prendre de la hauteur. C’est un peu le même travail que lorsque je mettais mes cours en fiches. L’écriture manuelle m’aide à mémoriser, à voir les choses d’un point de vue plus macro.</a:t>
            </a:r>
          </a:p>
          <a:p>
            <a:r>
              <a:rPr lang="fr-FR" sz="2400" i="1" dirty="0"/>
              <a:t>Je fais des plans sur de grandes feuilles de </a:t>
            </a:r>
            <a:r>
              <a:rPr lang="fr-FR" sz="2400" i="1" dirty="0" err="1"/>
              <a:t>paperboard</a:t>
            </a:r>
            <a:r>
              <a:rPr lang="fr-FR" sz="2400" i="1" dirty="0"/>
              <a:t>, des arbres généalogiques.  Je fais aussi des listes de dates ou de personnage sur des feuilles volantes que j’accroche au-dessus de mon bureau. </a:t>
            </a:r>
            <a:r>
              <a:rPr lang="fr-FR" sz="2400" i="1" dirty="0" smtClean="0"/>
              <a:t>Ils </a:t>
            </a:r>
            <a:r>
              <a:rPr lang="fr-FR" sz="2400" i="1" dirty="0"/>
              <a:t>permettent </a:t>
            </a:r>
            <a:r>
              <a:rPr lang="fr-FR" sz="2400" i="1" dirty="0" smtClean="0"/>
              <a:t>une </a:t>
            </a:r>
            <a:r>
              <a:rPr lang="fr-FR" sz="2400" i="1" dirty="0"/>
              <a:t>approche plus macro. Une prise de distance</a:t>
            </a:r>
            <a:r>
              <a:rPr lang="fr-FR" sz="2400" i="1" dirty="0" smtClean="0"/>
              <a:t>.</a:t>
            </a:r>
            <a:endParaRPr lang="fr-FR" sz="2400" i="1" dirty="0"/>
          </a:p>
          <a:p>
            <a:r>
              <a:rPr lang="fr-FR" sz="2400" i="1" dirty="0"/>
              <a:t>L’avantage </a:t>
            </a:r>
            <a:r>
              <a:rPr lang="fr-FR" sz="2400" i="1" dirty="0" smtClean="0"/>
              <a:t>: on </a:t>
            </a:r>
            <a:r>
              <a:rPr lang="fr-FR" sz="2400" i="1" dirty="0"/>
              <a:t>a tout sous la main, d’un coup d’œil. Qu’on peut laisser ça au pied de son lit. La matérialité a quelque chose de rassurant. On retrouve des auréoles de café, des numéros de téléphone pris en vitesse, etc. Des couches géologiques de vie. </a:t>
            </a:r>
          </a:p>
          <a:p>
            <a:r>
              <a:rPr lang="fr-FR" sz="2400" i="1" dirty="0"/>
              <a:t>L’inconvénient :  Le papier garde les ratures, les hésitations. C’est un peu anxiogène.</a:t>
            </a:r>
          </a:p>
        </p:txBody>
      </p:sp>
      <p:grpSp>
        <p:nvGrpSpPr>
          <p:cNvPr id="64" name="Grouper 63"/>
          <p:cNvGrpSpPr/>
          <p:nvPr/>
        </p:nvGrpSpPr>
        <p:grpSpPr>
          <a:xfrm>
            <a:off x="16150638" y="25039203"/>
            <a:ext cx="7435855" cy="6865106"/>
            <a:chOff x="16411894" y="25431087"/>
            <a:chExt cx="7435855" cy="6865106"/>
          </a:xfrm>
        </p:grpSpPr>
        <p:pic>
          <p:nvPicPr>
            <p:cNvPr id="47" name="Image 46" descr="Rplot usagespapiernum.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11894" y="25431087"/>
              <a:ext cx="6865106" cy="6865106"/>
            </a:xfrm>
            <a:prstGeom prst="rect">
              <a:avLst/>
            </a:prstGeom>
          </p:spPr>
        </p:pic>
        <p:sp>
          <p:nvSpPr>
            <p:cNvPr id="46" name="Rectangle 45"/>
            <p:cNvSpPr/>
            <p:nvPr/>
          </p:nvSpPr>
          <p:spPr>
            <a:xfrm>
              <a:off x="16957201" y="26123549"/>
              <a:ext cx="6890548" cy="584775"/>
            </a:xfrm>
            <a:prstGeom prst="rect">
              <a:avLst/>
            </a:prstGeom>
          </p:spPr>
          <p:txBody>
            <a:bodyPr wrap="square">
              <a:spAutoFit/>
            </a:bodyPr>
            <a:lstStyle/>
            <a:p>
              <a:r>
                <a:rPr lang="fr-FR" sz="3200" dirty="0">
                  <a:solidFill>
                    <a:srgbClr val="2F5597"/>
                  </a:solidFill>
                </a:rPr>
                <a:t>USAGERS PAPIER ET NUMERIQUE</a:t>
              </a:r>
            </a:p>
          </p:txBody>
        </p:sp>
      </p:grpSp>
      <p:sp>
        <p:nvSpPr>
          <p:cNvPr id="49" name="ZoneTexte 48"/>
          <p:cNvSpPr txBox="1"/>
          <p:nvPr/>
        </p:nvSpPr>
        <p:spPr>
          <a:xfrm>
            <a:off x="913583" y="31753671"/>
            <a:ext cx="17582827" cy="769441"/>
          </a:xfrm>
          <a:prstGeom prst="rect">
            <a:avLst/>
          </a:prstGeom>
          <a:noFill/>
        </p:spPr>
        <p:txBody>
          <a:bodyPr wrap="none" rtlCol="0">
            <a:spAutoFit/>
          </a:bodyPr>
          <a:lstStyle/>
          <a:p>
            <a:r>
              <a:rPr lang="fr-FR" sz="4400" dirty="0" smtClean="0">
                <a:solidFill>
                  <a:srgbClr val="000000"/>
                </a:solidFill>
                <a:latin typeface="Calibri Light" panose="020F0302020204030204" pitchFamily="34" charset="0"/>
              </a:rPr>
              <a:t>Quels avantages </a:t>
            </a:r>
            <a:r>
              <a:rPr lang="fr-FR" sz="4400" dirty="0">
                <a:solidFill>
                  <a:srgbClr val="000000"/>
                </a:solidFill>
                <a:latin typeface="Calibri Light" panose="020F0302020204030204" pitchFamily="34" charset="0"/>
              </a:rPr>
              <a:t>et inconvénients des notes prises sur </a:t>
            </a:r>
            <a:r>
              <a:rPr lang="fr-FR" sz="4400" dirty="0" smtClean="0">
                <a:solidFill>
                  <a:srgbClr val="000000"/>
                </a:solidFill>
                <a:latin typeface="Calibri Light" panose="020F0302020204030204" pitchFamily="34" charset="0"/>
              </a:rPr>
              <a:t>support numérique ?</a:t>
            </a:r>
            <a:r>
              <a:rPr lang="fr-FR" sz="4400" dirty="0">
                <a:solidFill>
                  <a:srgbClr val="000000"/>
                </a:solidFill>
                <a:latin typeface="Calibri Light" panose="020F0302020204030204" pitchFamily="34" charset="0"/>
              </a:rPr>
              <a:t> </a:t>
            </a:r>
          </a:p>
        </p:txBody>
      </p:sp>
      <p:sp>
        <p:nvSpPr>
          <p:cNvPr id="53" name="Rectangle 52"/>
          <p:cNvSpPr/>
          <p:nvPr/>
        </p:nvSpPr>
        <p:spPr>
          <a:xfrm>
            <a:off x="889525" y="36006506"/>
            <a:ext cx="11945828" cy="856838"/>
          </a:xfrm>
          <a:prstGeom prst="rect">
            <a:avLst/>
          </a:prstGeom>
        </p:spPr>
        <p:txBody>
          <a:bodyPr wrap="square">
            <a:spAutoFit/>
          </a:bodyPr>
          <a:lstStyle/>
          <a:p>
            <a:pPr>
              <a:lnSpc>
                <a:spcPct val="107000"/>
              </a:lnSpc>
            </a:pPr>
            <a:r>
              <a:rPr lang="fr-FR" sz="2400" u="sng" dirty="0"/>
              <a:t>Nicolas Mathieu </a:t>
            </a:r>
            <a:r>
              <a:rPr lang="fr-FR" sz="2400" dirty="0"/>
              <a:t>(usage de carnets papier </a:t>
            </a:r>
            <a:r>
              <a:rPr lang="fr-FR" sz="2400" dirty="0" smtClean="0"/>
              <a:t>seuls)</a:t>
            </a:r>
            <a:endParaRPr lang="fr-FR" sz="2400" dirty="0"/>
          </a:p>
          <a:p>
            <a:r>
              <a:rPr lang="fr-FR" sz="2400" i="1" dirty="0"/>
              <a:t>Tout ce qui est informatique est moins physique, moins immédiat. Il faut ouvrir les fichiers, etc.</a:t>
            </a:r>
          </a:p>
        </p:txBody>
      </p:sp>
      <p:grpSp>
        <p:nvGrpSpPr>
          <p:cNvPr id="62" name="Grouper 61"/>
          <p:cNvGrpSpPr/>
          <p:nvPr/>
        </p:nvGrpSpPr>
        <p:grpSpPr>
          <a:xfrm>
            <a:off x="17206465" y="32462822"/>
            <a:ext cx="6890548" cy="5101192"/>
            <a:chOff x="11433252" y="34792660"/>
            <a:chExt cx="6890548" cy="5101192"/>
          </a:xfrm>
        </p:grpSpPr>
        <p:pic>
          <p:nvPicPr>
            <p:cNvPr id="50" name="Image 49" descr="Rplot usagesnumericnum.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09097" y="34852950"/>
              <a:ext cx="5040902" cy="5040902"/>
            </a:xfrm>
            <a:prstGeom prst="rect">
              <a:avLst/>
            </a:prstGeom>
          </p:spPr>
        </p:pic>
        <p:sp>
          <p:nvSpPr>
            <p:cNvPr id="59" name="Rectangle 58"/>
            <p:cNvSpPr/>
            <p:nvPr/>
          </p:nvSpPr>
          <p:spPr>
            <a:xfrm>
              <a:off x="11433252" y="34792660"/>
              <a:ext cx="6890548" cy="584775"/>
            </a:xfrm>
            <a:prstGeom prst="rect">
              <a:avLst/>
            </a:prstGeom>
          </p:spPr>
          <p:txBody>
            <a:bodyPr wrap="square">
              <a:spAutoFit/>
            </a:bodyPr>
            <a:lstStyle/>
            <a:p>
              <a:r>
                <a:rPr lang="fr-FR" sz="3200" dirty="0">
                  <a:solidFill>
                    <a:srgbClr val="2F5597"/>
                  </a:solidFill>
                </a:rPr>
                <a:t>USAGERS PAPIER ET NUMERIQUE</a:t>
              </a:r>
            </a:p>
          </p:txBody>
        </p:sp>
      </p:grpSp>
      <p:grpSp>
        <p:nvGrpSpPr>
          <p:cNvPr id="61" name="Grouper 60"/>
          <p:cNvGrpSpPr/>
          <p:nvPr/>
        </p:nvGrpSpPr>
        <p:grpSpPr>
          <a:xfrm>
            <a:off x="21882963" y="32515952"/>
            <a:ext cx="9191723" cy="5072474"/>
            <a:chOff x="15804587" y="34732160"/>
            <a:chExt cx="8660563" cy="4547146"/>
          </a:xfrm>
        </p:grpSpPr>
        <p:pic>
          <p:nvPicPr>
            <p:cNvPr id="51" name="Image 50" descr="Rplot usagesnumericpap.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81917" y="34823516"/>
              <a:ext cx="4455790" cy="4455790"/>
            </a:xfrm>
            <a:prstGeom prst="rect">
              <a:avLst/>
            </a:prstGeom>
          </p:spPr>
        </p:pic>
        <p:sp>
          <p:nvSpPr>
            <p:cNvPr id="60" name="Rectangle 59">
              <a:extLst>
                <a:ext uri="{FF2B5EF4-FFF2-40B4-BE49-F238E27FC236}">
                  <a16:creationId xmlns="" xmlns:a16="http://schemas.microsoft.com/office/drawing/2014/main" id="{6C89B6CD-2383-4ABC-B218-1BF98B84EEC5}"/>
                </a:ext>
              </a:extLst>
            </p:cNvPr>
            <p:cNvSpPr/>
            <p:nvPr/>
          </p:nvSpPr>
          <p:spPr>
            <a:xfrm>
              <a:off x="15804587" y="34732160"/>
              <a:ext cx="8660563" cy="44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smtClean="0">
                  <a:solidFill>
                    <a:srgbClr val="2F5597"/>
                  </a:solidFill>
                </a:rPr>
                <a:t>                         USAGERS PAPIER		</a:t>
              </a:r>
              <a:endParaRPr lang="fr-FR" sz="3200" dirty="0">
                <a:solidFill>
                  <a:srgbClr val="2F5597"/>
                </a:solidFill>
              </a:endParaRPr>
            </a:p>
          </p:txBody>
        </p:sp>
      </p:grpSp>
      <p:sp>
        <p:nvSpPr>
          <p:cNvPr id="65" name="Rectangle 64">
            <a:extLst>
              <a:ext uri="{FF2B5EF4-FFF2-40B4-BE49-F238E27FC236}">
                <a16:creationId xmlns="" xmlns:a16="http://schemas.microsoft.com/office/drawing/2014/main" id="{6C89B6CD-2383-4ABC-B218-1BF98B84EEC5}"/>
              </a:ext>
            </a:extLst>
          </p:cNvPr>
          <p:cNvSpPr/>
          <p:nvPr/>
        </p:nvSpPr>
        <p:spPr>
          <a:xfrm>
            <a:off x="96339" y="37198996"/>
            <a:ext cx="13748657" cy="11550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000" b="1" dirty="0" smtClean="0">
                <a:solidFill>
                  <a:schemeClr val="bg1"/>
                </a:solidFill>
              </a:rPr>
              <a:t>Discussion</a:t>
            </a:r>
            <a:endParaRPr lang="fr-FR" sz="4000" b="1" dirty="0">
              <a:solidFill>
                <a:schemeClr val="bg1"/>
              </a:solidFill>
            </a:endParaRPr>
          </a:p>
        </p:txBody>
      </p:sp>
      <p:sp>
        <p:nvSpPr>
          <p:cNvPr id="66" name="ZoneTexte 65"/>
          <p:cNvSpPr txBox="1"/>
          <p:nvPr/>
        </p:nvSpPr>
        <p:spPr>
          <a:xfrm>
            <a:off x="979238" y="38587866"/>
            <a:ext cx="26644963" cy="3539430"/>
          </a:xfrm>
          <a:prstGeom prst="rect">
            <a:avLst/>
          </a:prstGeom>
          <a:noFill/>
        </p:spPr>
        <p:txBody>
          <a:bodyPr wrap="square" rtlCol="0">
            <a:spAutoFit/>
          </a:bodyPr>
          <a:lstStyle/>
          <a:p>
            <a:r>
              <a:rPr lang="fr-FR" sz="2800" dirty="0" smtClean="0">
                <a:latin typeface="Verdana" charset="0"/>
                <a:ea typeface="Verdana" charset="0"/>
                <a:cs typeface="Verdana" charset="0"/>
              </a:rPr>
              <a:t>L’ensemble des écrivains interrogés </a:t>
            </a:r>
            <a:r>
              <a:rPr lang="fr-FR" sz="2800" dirty="0" smtClean="0">
                <a:latin typeface="Verdana" charset="0"/>
                <a:ea typeface="Verdana" charset="0"/>
                <a:cs typeface="Verdana" charset="0"/>
              </a:rPr>
              <a:t>propose </a:t>
            </a:r>
            <a:r>
              <a:rPr lang="fr-FR" sz="2800" dirty="0" smtClean="0">
                <a:latin typeface="Verdana" charset="0"/>
                <a:ea typeface="Verdana" charset="0"/>
                <a:cs typeface="Verdana" charset="0"/>
              </a:rPr>
              <a:t>un témoignage riche, témoignant d’une analyse approfondie de leurs usages et des processus d’écriture qu’ils engagent en fonction du support utilisé (papier et/ou numérique). Qu’il s’agisse d’utilisateurs de supports papier seulement ou d’utilisateurs de papier et d’outils numériques, la variété des outils utilisés pour l’écriture </a:t>
            </a:r>
            <a:r>
              <a:rPr lang="fr-FR" sz="2800" dirty="0" smtClean="0">
                <a:latin typeface="Verdana" charset="0"/>
                <a:ea typeface="Verdana" charset="0"/>
                <a:cs typeface="Verdana" charset="0"/>
              </a:rPr>
              <a:t>créative </a:t>
            </a:r>
            <a:r>
              <a:rPr lang="fr-FR" sz="2800" dirty="0" smtClean="0">
                <a:latin typeface="Verdana" charset="0"/>
                <a:ea typeface="Verdana" charset="0"/>
                <a:cs typeface="Verdana" charset="0"/>
              </a:rPr>
              <a:t>est importante et adaptée à des besoins très ciblés, ancrés dans leur expérience, leur style personnel et leurs déplacements. </a:t>
            </a:r>
            <a:r>
              <a:rPr lang="fr-FR" sz="2800" smtClean="0">
                <a:latin typeface="Verdana" charset="0"/>
                <a:ea typeface="Verdana" charset="0"/>
                <a:cs typeface="Verdana" charset="0"/>
              </a:rPr>
              <a:t>Quels </a:t>
            </a:r>
            <a:r>
              <a:rPr lang="fr-FR" sz="2800" dirty="0" smtClean="0">
                <a:latin typeface="Verdana" charset="0"/>
                <a:ea typeface="Verdana" charset="0"/>
                <a:cs typeface="Verdana" charset="0"/>
              </a:rPr>
              <a:t>que soit leur usages, leurs perceptions des avantages et inconvénients du support papier est comparable (immédiateté, spontanéité, accessibilité, contextualisation, mémorisation), même si elles laissent apparaître des différences quant à l’organisation du travail. Par contre les écrivains n’utilisant jamais les supports numériques sont très limités dans leur représentation des avantages et inconvénients de ces supports, dont ils méconnaissent manifestement l’impact pour le processus de création (réponses très courtes à ces questions, variété lexicale moins importante).</a:t>
            </a:r>
          </a:p>
        </p:txBody>
      </p:sp>
      <p:sp>
        <p:nvSpPr>
          <p:cNvPr id="67" name="Rectangle 66"/>
          <p:cNvSpPr/>
          <p:nvPr/>
        </p:nvSpPr>
        <p:spPr>
          <a:xfrm>
            <a:off x="3804557" y="42361068"/>
            <a:ext cx="23819644" cy="461665"/>
          </a:xfrm>
          <a:prstGeom prst="rect">
            <a:avLst/>
          </a:prstGeom>
        </p:spPr>
        <p:txBody>
          <a:bodyPr wrap="square">
            <a:spAutoFit/>
          </a:bodyPr>
          <a:lstStyle/>
          <a:p>
            <a:pPr algn="r"/>
            <a:r>
              <a:rPr lang="fr-FR" sz="2400">
                <a:ea typeface="Arial Hebrew" charset="-79"/>
                <a:cs typeface="Arial Hebrew" charset="-79"/>
              </a:rPr>
              <a:t>* Centre PSYCLE, EA3273, AMU, ** CIELAM, EA4235, AMU </a:t>
            </a:r>
            <a:endParaRPr lang="fr-FR" sz="2400"/>
          </a:p>
        </p:txBody>
      </p:sp>
      <p:pic>
        <p:nvPicPr>
          <p:cNvPr id="68" name="Image 67">
            <a:extLst>
              <a:ext uri="{FF2B5EF4-FFF2-40B4-BE49-F238E27FC236}">
                <a16:creationId xmlns:a16="http://schemas.microsoft.com/office/drawing/2014/main" xmlns="" id="{7912BA13-68D1-4CC0-8404-7F53C9A2FC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7291" y="2638950"/>
            <a:ext cx="3794529" cy="1536247"/>
          </a:xfrm>
          <a:prstGeom prst="rect">
            <a:avLst/>
          </a:prstGeom>
        </p:spPr>
      </p:pic>
      <p:pic>
        <p:nvPicPr>
          <p:cNvPr id="69" name="Image 6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50978" y="4433905"/>
            <a:ext cx="4507157" cy="1492336"/>
          </a:xfrm>
          <a:prstGeom prst="rect">
            <a:avLst/>
          </a:prstGeom>
        </p:spPr>
      </p:pic>
    </p:spTree>
    <p:extLst>
      <p:ext uri="{BB962C8B-B14F-4D97-AF65-F5344CB8AC3E}">
        <p14:creationId xmlns:p14="http://schemas.microsoft.com/office/powerpoint/2010/main" val="916160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537</TotalTime>
  <Words>700</Words>
  <Application>Microsoft Macintosh PowerPoint</Application>
  <PresentationFormat>Personnalisé</PresentationFormat>
  <Paragraphs>107</Paragraphs>
  <Slides>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Arial Hebrew</vt:lpstr>
      <vt:lpstr>Calibri</vt:lpstr>
      <vt:lpstr>Calibri Light</vt:lpstr>
      <vt:lpstr>Mangal</vt:lpstr>
      <vt:lpstr>Times New Roman</vt:lpstr>
      <vt:lpstr>Verdana</vt:lpstr>
      <vt:lpstr>Thème Office</vt:lpstr>
      <vt:lpstr> Cognition et genèse du texte littéraire :  Comment les outils numériques orientent-ils  les processus créatifs?     Marie-Laure Barbier*, Jean-Marc Quaranta** &amp; Nathalie Bonnardel*  </vt:lpstr>
    </vt:vector>
  </TitlesOfParts>
  <Company>IUT d'Aix-Marseille</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Florence Lethurgez</dc:creator>
  <cp:lastModifiedBy>Barbier Marie-Laure</cp:lastModifiedBy>
  <cp:revision>72</cp:revision>
  <cp:lastPrinted>2018-01-10T13:56:13Z</cp:lastPrinted>
  <dcterms:created xsi:type="dcterms:W3CDTF">2018-01-10T13:46:42Z</dcterms:created>
  <dcterms:modified xsi:type="dcterms:W3CDTF">2018-01-23T16:02:37Z</dcterms:modified>
</cp:coreProperties>
</file>